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g" ContentType="video/unknown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50"/>
  </p:notesMasterIdLst>
  <p:sldIdLst>
    <p:sldId id="256" r:id="rId3"/>
    <p:sldId id="384" r:id="rId4"/>
    <p:sldId id="443" r:id="rId5"/>
    <p:sldId id="386" r:id="rId6"/>
    <p:sldId id="394" r:id="rId7"/>
    <p:sldId id="449" r:id="rId8"/>
    <p:sldId id="413" r:id="rId9"/>
    <p:sldId id="414" r:id="rId10"/>
    <p:sldId id="401" r:id="rId11"/>
    <p:sldId id="400" r:id="rId12"/>
    <p:sldId id="417" r:id="rId13"/>
    <p:sldId id="415" r:id="rId14"/>
    <p:sldId id="403" r:id="rId15"/>
    <p:sldId id="416" r:id="rId16"/>
    <p:sldId id="458" r:id="rId17"/>
    <p:sldId id="419" r:id="rId18"/>
    <p:sldId id="444" r:id="rId19"/>
    <p:sldId id="446" r:id="rId20"/>
    <p:sldId id="421" r:id="rId21"/>
    <p:sldId id="422" r:id="rId22"/>
    <p:sldId id="423" r:id="rId23"/>
    <p:sldId id="424" r:id="rId24"/>
    <p:sldId id="425" r:id="rId25"/>
    <p:sldId id="426" r:id="rId26"/>
    <p:sldId id="459" r:id="rId27"/>
    <p:sldId id="427" r:id="rId28"/>
    <p:sldId id="428" r:id="rId29"/>
    <p:sldId id="429" r:id="rId30"/>
    <p:sldId id="430" r:id="rId31"/>
    <p:sldId id="431" r:id="rId32"/>
    <p:sldId id="412" r:id="rId33"/>
    <p:sldId id="418" r:id="rId34"/>
    <p:sldId id="387" r:id="rId35"/>
    <p:sldId id="447" r:id="rId36"/>
    <p:sldId id="397" r:id="rId37"/>
    <p:sldId id="391" r:id="rId38"/>
    <p:sldId id="452" r:id="rId39"/>
    <p:sldId id="450" r:id="rId40"/>
    <p:sldId id="451" r:id="rId41"/>
    <p:sldId id="453" r:id="rId42"/>
    <p:sldId id="448" r:id="rId43"/>
    <p:sldId id="399" r:id="rId44"/>
    <p:sldId id="454" r:id="rId45"/>
    <p:sldId id="457" r:id="rId46"/>
    <p:sldId id="456" r:id="rId47"/>
    <p:sldId id="434" r:id="rId48"/>
    <p:sldId id="455" r:id="rId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5pPr>
    <a:lvl6pPr marL="2286000" algn="l" defTabSz="457200" rtl="0" eaLnBrk="1" latinLnBrk="0" hangingPunct="1">
      <a:defRPr sz="2400" kern="1200">
        <a:solidFill>
          <a:srgbClr val="FFFFFF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6pPr>
    <a:lvl7pPr marL="2743200" algn="l" defTabSz="457200" rtl="0" eaLnBrk="1" latinLnBrk="0" hangingPunct="1">
      <a:defRPr sz="2400" kern="1200">
        <a:solidFill>
          <a:srgbClr val="FFFFFF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7pPr>
    <a:lvl8pPr marL="3200400" algn="l" defTabSz="457200" rtl="0" eaLnBrk="1" latinLnBrk="0" hangingPunct="1">
      <a:defRPr sz="2400" kern="1200">
        <a:solidFill>
          <a:srgbClr val="FFFFFF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8pPr>
    <a:lvl9pPr marL="3657600" algn="l" defTabSz="457200" rtl="0" eaLnBrk="1" latinLnBrk="0" hangingPunct="1">
      <a:defRPr sz="2400" kern="1200">
        <a:solidFill>
          <a:srgbClr val="FFFFFF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B110"/>
    <a:srgbClr val="00206C"/>
    <a:srgbClr val="FFD59A"/>
    <a:srgbClr val="003B84"/>
    <a:srgbClr val="45FF1E"/>
    <a:srgbClr val="0B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82" autoAdjust="0"/>
    <p:restoredTop sz="94660"/>
  </p:normalViewPr>
  <p:slideViewPr>
    <p:cSldViewPr>
      <p:cViewPr>
        <p:scale>
          <a:sx n="95" d="100"/>
          <a:sy n="95" d="100"/>
        </p:scale>
        <p:origin x="-1296" y="-7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4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7675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18C8CB8F-F3A4-8947-9C60-EAE5220F866C}" type="datetime1">
              <a:rPr lang="en-US"/>
              <a:pPr/>
              <a:t>4/30/14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9210C6EE-3F0F-0D42-8ADA-44437A533F3F}" type="slidenum">
              <a:rPr lang="en-US"/>
              <a:pPr/>
              <a:t>4</a:t>
            </a:fld>
            <a:endParaRPr lang="en-US"/>
          </a:p>
        </p:txBody>
      </p:sp>
      <p:sp>
        <p:nvSpPr>
          <p:cNvPr id="34099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274763" y="720725"/>
            <a:ext cx="3649662" cy="273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0995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2038" y="4349750"/>
            <a:ext cx="4740275" cy="3514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4" tIns="45002" rIns="90004" bIns="45002"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fld id="{B21C5664-ED22-B146-B84A-EE8EDA48F944}" type="slidenum">
              <a:rPr lang="en-US"/>
              <a:pPr eaLnBrk="1" hangingPunct="1"/>
              <a:t>29</a:t>
            </a:fld>
            <a:endParaRPr lang="en-US"/>
          </a:p>
        </p:txBody>
      </p:sp>
      <p:sp>
        <p:nvSpPr>
          <p:cNvPr id="125954" name="Rectangle 2"/>
          <p:cNvSpPr>
            <a:spLocks noChangeArrowheads="1"/>
          </p:cNvSpPr>
          <p:nvPr>
            <p:ph type="sldImg"/>
          </p:nvPr>
        </p:nvSpPr>
        <p:spPr>
          <a:xfrm>
            <a:off x="1135063" y="676275"/>
            <a:ext cx="4605337" cy="3454400"/>
          </a:xfrm>
          <a:solidFill>
            <a:srgbClr val="FFFFFF"/>
          </a:solidFill>
          <a:ln/>
        </p:spPr>
      </p:sp>
      <p:sp>
        <p:nvSpPr>
          <p:cNvPr id="125955" name="Rectangle 3"/>
          <p:cNvSpPr>
            <a:spLocks noChangeArrowheads="1"/>
          </p:cNvSpPr>
          <p:nvPr>
            <p:ph type="body" idx="1"/>
          </p:nvPr>
        </p:nvSpPr>
        <p:spPr>
          <a:xfrm>
            <a:off x="896938" y="4356100"/>
            <a:ext cx="5080000" cy="41290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223838" indent="-223838">
              <a:buFont typeface="Times" charset="0"/>
              <a:buAutoNum type="alphaUcPeriod"/>
            </a:pPr>
            <a:r>
              <a:rPr lang="en-US">
                <a:ea typeface="ヒラギノ角ゴ Pro W3" charset="0"/>
                <a:cs typeface="ヒラギノ角ゴ Pro W3" charset="0"/>
              </a:rPr>
              <a:t>Rocky material condensed everywhere. </a:t>
            </a:r>
          </a:p>
          <a:p>
            <a:pPr marL="223838" indent="-223838"/>
            <a:r>
              <a:rPr lang="en-US">
                <a:ea typeface="ヒラギノ角ゴ Pro W3" charset="0"/>
                <a:cs typeface="ヒラギノ角ゴ Pro W3" charset="0"/>
              </a:rPr>
              <a:t>B. The students often get confused by the differentiation ideas they</a:t>
            </a:r>
            <a:r>
              <a:rPr lang="ja-JP" altLang="en-US">
                <a:ea typeface="ヒラギノ角ゴ Pro W3" charset="0"/>
                <a:cs typeface="ヒラギノ角ゴ Pro W3" charset="0"/>
              </a:rPr>
              <a:t>’</a:t>
            </a:r>
            <a:r>
              <a:rPr lang="en-US" altLang="ja-JP">
                <a:ea typeface="ヒラギノ角ゴ Pro W3" charset="0"/>
                <a:cs typeface="ヒラギノ角ゴ Pro W3" charset="0"/>
              </a:rPr>
              <a:t>ve just </a:t>
            </a:r>
          </a:p>
          <a:p>
            <a:pPr marL="223838" indent="-223838"/>
            <a:r>
              <a:rPr lang="en-US">
                <a:ea typeface="ヒラギノ角ゴ Pro W3" charset="0"/>
                <a:cs typeface="ヒラギノ角ゴ Pro W3" charset="0"/>
              </a:rPr>
              <a:t>heard about in planet formation. </a:t>
            </a:r>
          </a:p>
          <a:p>
            <a:pPr marL="223838" indent="-223838"/>
            <a:r>
              <a:rPr lang="en-US">
                <a:ea typeface="ヒラギノ角ゴ Pro W3" charset="0"/>
                <a:cs typeface="ヒラギノ角ゴ Pro W3" charset="0"/>
              </a:rPr>
              <a:t>D. If a passing star ripped off asteroids, it would have stripped away comets </a:t>
            </a:r>
          </a:p>
          <a:p>
            <a:pPr marL="223838" indent="-223838"/>
            <a:r>
              <a:rPr lang="en-US">
                <a:ea typeface="ヒラギノ角ゴ Pro W3" charset="0"/>
                <a:cs typeface="ヒラギノ角ゴ Pro W3" charset="0"/>
              </a:rPr>
              <a:t>and planets too. (That may be one explanation for the truncation of the</a:t>
            </a:r>
          </a:p>
          <a:p>
            <a:pPr marL="223838" indent="-223838"/>
            <a:r>
              <a:rPr lang="en-US">
                <a:ea typeface="ヒラギノ角ゴ Pro W3" charset="0"/>
                <a:cs typeface="ヒラギノ角ゴ Pro W3" charset="0"/>
              </a:rPr>
              <a:t> Kuiper belt…)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D12450EA-BDA5-664E-B51A-27C98803B943}" type="slidenum">
              <a:rPr lang="en-US"/>
              <a:pPr/>
              <a:t>31</a:t>
            </a:fld>
            <a:endParaRPr lang="en-US"/>
          </a:p>
        </p:txBody>
      </p:sp>
      <p:sp>
        <p:nvSpPr>
          <p:cNvPr id="155033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C37D3122-EF25-2342-A476-C3016283CD88}" type="slidenum">
              <a:rPr lang="en-US"/>
              <a:pPr/>
              <a:t>34</a:t>
            </a:fld>
            <a:endParaRPr lang="en-US"/>
          </a:p>
        </p:txBody>
      </p:sp>
      <p:sp>
        <p:nvSpPr>
          <p:cNvPr id="154317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4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24BFFF1F-31F4-4C4D-ACA0-D461F1A52C2E}" type="slidenum">
              <a:rPr lang="en-US"/>
              <a:pPr/>
              <a:t>35</a:t>
            </a:fld>
            <a:endParaRPr lang="en-US"/>
          </a:p>
        </p:txBody>
      </p:sp>
      <p:sp>
        <p:nvSpPr>
          <p:cNvPr id="152473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2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ext Box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3235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C37D3122-EF25-2342-A476-C3016283CD88}" type="slidenum">
              <a:rPr lang="en-US"/>
              <a:pPr/>
              <a:t>41</a:t>
            </a:fld>
            <a:endParaRPr lang="en-US"/>
          </a:p>
        </p:txBody>
      </p:sp>
      <p:sp>
        <p:nvSpPr>
          <p:cNvPr id="154317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4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7CBBF0E3-B2B6-3040-81ED-4076BB75564B}" type="slidenum">
              <a:rPr lang="en-US"/>
              <a:pPr/>
              <a:t>42</a:t>
            </a:fld>
            <a:endParaRPr lang="en-US"/>
          </a:p>
        </p:txBody>
      </p:sp>
      <p:sp>
        <p:nvSpPr>
          <p:cNvPr id="1558530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35063" y="676275"/>
            <a:ext cx="4605337" cy="3454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853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896216" y="4355926"/>
            <a:ext cx="5081155" cy="4128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002F8DE2-4463-EE43-865F-B55E978A0E18}" type="slidenum">
              <a:rPr lang="en-US"/>
              <a:pPr/>
              <a:t>9</a:t>
            </a:fld>
            <a:endParaRPr lang="en-US"/>
          </a:p>
        </p:txBody>
      </p:sp>
      <p:sp>
        <p:nvSpPr>
          <p:cNvPr id="153395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9B43F6D5-CBE8-614C-83D1-A619B94D9545}" type="slidenum">
              <a:rPr lang="en-US"/>
              <a:pPr/>
              <a:t>10</a:t>
            </a:fld>
            <a:endParaRPr lang="en-US"/>
          </a:p>
        </p:txBody>
      </p:sp>
      <p:sp>
        <p:nvSpPr>
          <p:cNvPr id="153293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0" name="Rectangle 2"/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r>
              <a:rPr lang="en-US" dirty="0">
                <a:solidFill>
                  <a:srgbClr val="000000"/>
                </a:solidFill>
                <a:ea typeface="ヒラギノ角ゴ Pro W3" charset="0"/>
                <a:cs typeface="Times" charset="0"/>
                <a:sym typeface="Times" charset="0"/>
              </a:rPr>
              <a:t>Selection effect: external factors that prevent them to be seen. Many reasons: </a:t>
            </a:r>
          </a:p>
          <a:p>
            <a:pPr marL="39688" eaLnBrk="1" hangingPunct="1">
              <a:spcBef>
                <a:spcPts val="413"/>
              </a:spcBef>
            </a:pPr>
            <a:r>
              <a:rPr lang="en-US" dirty="0">
                <a:solidFill>
                  <a:srgbClr val="000000"/>
                </a:solidFill>
                <a:ea typeface="ヒラギノ角ゴ Pro W3" charset="0"/>
                <a:cs typeface="Times" charset="0"/>
                <a:sym typeface="Times" charset="0"/>
              </a:rPr>
              <a:t>1) small wobble because planet is either far or small in mass</a:t>
            </a:r>
          </a:p>
          <a:p>
            <a:pPr marL="39688" eaLnBrk="1" hangingPunct="1">
              <a:spcBef>
                <a:spcPts val="413"/>
              </a:spcBef>
            </a:pPr>
            <a:r>
              <a:rPr lang="en-US" dirty="0">
                <a:solidFill>
                  <a:srgbClr val="000000"/>
                </a:solidFill>
                <a:ea typeface="ヒラギノ角ゴ Pro W3" charset="0"/>
                <a:cs typeface="Times" charset="0"/>
                <a:sym typeface="Times" charset="0"/>
              </a:rPr>
              <a:t>2) we need to observe at least one full orbit of a planet to confirm it. But Jupiter-like planet take 12 years to complete one orbit</a:t>
            </a:r>
            <a:r>
              <a:rPr lang="en-US" dirty="0" smtClean="0">
                <a:solidFill>
                  <a:srgbClr val="000000"/>
                </a:solidFill>
                <a:ea typeface="ヒラギノ角ゴ Pro W3" charset="0"/>
                <a:cs typeface="Times" charset="0"/>
                <a:sym typeface="Times" charset="0"/>
              </a:rPr>
              <a:t>!</a:t>
            </a:r>
          </a:p>
          <a:p>
            <a:pPr marL="39688" eaLnBrk="1" hangingPunct="1">
              <a:spcBef>
                <a:spcPts val="413"/>
              </a:spcBef>
            </a:pPr>
            <a:r>
              <a:rPr lang="en-US" dirty="0" smtClean="0">
                <a:solidFill>
                  <a:srgbClr val="000000"/>
                </a:solidFill>
                <a:ea typeface="ヒラギノ角ゴ Pro W3" charset="0"/>
                <a:cs typeface="Times" charset="0"/>
                <a:sym typeface="Times" charset="0"/>
              </a:rPr>
              <a:t>3) Planetary transits: if planet</a:t>
            </a:r>
            <a:r>
              <a:rPr lang="en-US" baseline="0" dirty="0" smtClean="0">
                <a:solidFill>
                  <a:srgbClr val="000000"/>
                </a:solidFill>
                <a:ea typeface="ヒラギノ角ゴ Pro W3" charset="0"/>
                <a:cs typeface="Times" charset="0"/>
                <a:sym typeface="Times" charset="0"/>
              </a:rPr>
              <a:t> orbit is slightly inclined to line of sight, close-in planets will still transit parent star whereas more distant planets won’t</a:t>
            </a:r>
            <a:endParaRPr lang="en-US" dirty="0">
              <a:solidFill>
                <a:srgbClr val="000000"/>
              </a:solidFill>
              <a:ea typeface="ヒラギノ角ゴ Pro W3" charset="0"/>
              <a:cs typeface="Times" charset="0"/>
              <a:sym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1518FDF7-B141-6A42-BE38-1014A34E2274}" type="slidenum">
              <a:rPr lang="en-US"/>
              <a:pPr/>
              <a:t>13</a:t>
            </a:fld>
            <a:endParaRPr lang="en-US"/>
          </a:p>
        </p:txBody>
      </p:sp>
      <p:sp>
        <p:nvSpPr>
          <p:cNvPr id="153907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4" tIns="45002" rIns="90004" bIns="45002"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fld id="{40724E4C-466C-7142-9E48-F19B8FDFAA8E}" type="slidenum">
              <a:rPr lang="en-US"/>
              <a:pPr eaLnBrk="1" hangingPunct="1"/>
              <a:t>22</a:t>
            </a:fld>
            <a:endParaRPr lang="en-US"/>
          </a:p>
        </p:txBody>
      </p:sp>
      <p:sp>
        <p:nvSpPr>
          <p:cNvPr id="1157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4" tIns="45002" rIns="90004" bIns="45002"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fld id="{6B9A18F5-0D6F-9949-83CA-69A178F41865}" type="slidenum">
              <a:rPr lang="en-US"/>
              <a:pPr eaLnBrk="1" hangingPunct="1"/>
              <a:t>26</a:t>
            </a:fld>
            <a:endParaRPr lang="en-US"/>
          </a:p>
        </p:txBody>
      </p:sp>
      <p:sp>
        <p:nvSpPr>
          <p:cNvPr id="1198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4" tIns="45002" rIns="90004" bIns="45002"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fld id="{1D8302A9-79F2-914E-822B-AAB2831A7488}" type="slidenum">
              <a:rPr lang="en-US"/>
              <a:pPr eaLnBrk="1" hangingPunct="1"/>
              <a:t>27</a:t>
            </a:fld>
            <a:endParaRPr lang="en-US"/>
          </a:p>
        </p:txBody>
      </p:sp>
      <p:sp>
        <p:nvSpPr>
          <p:cNvPr id="1218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4" tIns="45002" rIns="90004" bIns="45002"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fld id="{D723636B-58AD-264D-A53E-B0CE77B88BDA}" type="slidenum">
              <a:rPr lang="en-US"/>
              <a:pPr eaLnBrk="1" hangingPunct="1"/>
              <a:t>28</a:t>
            </a:fld>
            <a:endParaRPr lang="en-US"/>
          </a:p>
        </p:txBody>
      </p:sp>
      <p:sp>
        <p:nvSpPr>
          <p:cNvPr id="123906" name="Rectangle 2"/>
          <p:cNvSpPr>
            <a:spLocks noChangeArrowheads="1"/>
          </p:cNvSpPr>
          <p:nvPr>
            <p:ph type="sldImg"/>
          </p:nvPr>
        </p:nvSpPr>
        <p:spPr>
          <a:xfrm>
            <a:off x="1135063" y="676275"/>
            <a:ext cx="4605337" cy="3454400"/>
          </a:xfrm>
          <a:solidFill>
            <a:srgbClr val="FFFFFF"/>
          </a:solidFill>
          <a:ln/>
        </p:spPr>
      </p:sp>
      <p:sp>
        <p:nvSpPr>
          <p:cNvPr id="123907" name="Rectangle 3"/>
          <p:cNvSpPr>
            <a:spLocks noChangeArrowheads="1"/>
          </p:cNvSpPr>
          <p:nvPr>
            <p:ph type="body" idx="1"/>
          </p:nvPr>
        </p:nvSpPr>
        <p:spPr>
          <a:xfrm>
            <a:off x="896938" y="4356100"/>
            <a:ext cx="5080000" cy="41290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223838" indent="-223838">
              <a:buFont typeface="Times" charset="0"/>
              <a:buAutoNum type="alphaUcPeriod"/>
            </a:pPr>
            <a:r>
              <a:rPr lang="en-US">
                <a:ea typeface="ヒラギノ角ゴ Pro W3" charset="0"/>
                <a:cs typeface="ヒラギノ角ゴ Pro W3" charset="0"/>
              </a:rPr>
              <a:t>Rocky material condensed everywhere. </a:t>
            </a:r>
          </a:p>
          <a:p>
            <a:pPr marL="223838" indent="-223838"/>
            <a:r>
              <a:rPr lang="en-US">
                <a:ea typeface="ヒラギノ角ゴ Pro W3" charset="0"/>
                <a:cs typeface="ヒラギノ角ゴ Pro W3" charset="0"/>
              </a:rPr>
              <a:t>B. The students often get confused by the differentiation ideas they</a:t>
            </a:r>
            <a:r>
              <a:rPr lang="ja-JP" altLang="en-US">
                <a:ea typeface="ヒラギノ角ゴ Pro W3" charset="0"/>
                <a:cs typeface="ヒラギノ角ゴ Pro W3" charset="0"/>
              </a:rPr>
              <a:t>’</a:t>
            </a:r>
            <a:r>
              <a:rPr lang="en-US" altLang="ja-JP">
                <a:ea typeface="ヒラギノ角ゴ Pro W3" charset="0"/>
                <a:cs typeface="ヒラギノ角ゴ Pro W3" charset="0"/>
              </a:rPr>
              <a:t>ve just </a:t>
            </a:r>
          </a:p>
          <a:p>
            <a:pPr marL="223838" indent="-223838"/>
            <a:r>
              <a:rPr lang="en-US">
                <a:ea typeface="ヒラギノ角ゴ Pro W3" charset="0"/>
                <a:cs typeface="ヒラギノ角ゴ Pro W3" charset="0"/>
              </a:rPr>
              <a:t>heard about in planet formation. </a:t>
            </a:r>
          </a:p>
          <a:p>
            <a:pPr marL="223838" indent="-223838"/>
            <a:r>
              <a:rPr lang="en-US">
                <a:ea typeface="ヒラギノ角ゴ Pro W3" charset="0"/>
                <a:cs typeface="ヒラギノ角ゴ Pro W3" charset="0"/>
              </a:rPr>
              <a:t>D. If a passing star ripped off asteroids, it would have stripped away comets </a:t>
            </a:r>
          </a:p>
          <a:p>
            <a:pPr marL="223838" indent="-223838"/>
            <a:r>
              <a:rPr lang="en-US">
                <a:ea typeface="ヒラギノ角ゴ Pro W3" charset="0"/>
                <a:cs typeface="ヒラギノ角ゴ Pro W3" charset="0"/>
              </a:rPr>
              <a:t>and planets too. (That may be one explanation for the truncation of the</a:t>
            </a:r>
          </a:p>
          <a:p>
            <a:pPr marL="223838" indent="-223838"/>
            <a:r>
              <a:rPr lang="en-US">
                <a:ea typeface="ヒラギノ角ゴ Pro W3" charset="0"/>
                <a:cs typeface="ヒラギノ角ゴ Pro W3" charset="0"/>
              </a:rPr>
              <a:t> Kuiper belt…)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99527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65383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8588" y="0"/>
            <a:ext cx="19431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9288" y="0"/>
            <a:ext cx="56769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43594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1120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9157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005017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1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97549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51874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944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216795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719943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96755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3849521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66089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0126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ヒラギノ明朝 ProN W3" charset="-128"/>
                <a:cs typeface="ヒラギノ明朝 ProN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ヒラギノ明朝 ProN W3" charset="-128"/>
                <a:cs typeface="ヒラギノ明朝 ProN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065E0F7-C8F7-564F-87EF-BFC4BA9B7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01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377638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47813" y="4443413"/>
            <a:ext cx="3124200" cy="241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4413" y="4443413"/>
            <a:ext cx="3124200" cy="241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51567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101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1530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456688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698945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740173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2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9288" y="0"/>
            <a:ext cx="7772400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92075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47813" y="4443413"/>
            <a:ext cx="6400800" cy="2414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92075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ransition xmlns:p14="http://schemas.microsoft.com/office/powerpoint/2010/main"/>
  <p:txStyles>
    <p:titleStyle>
      <a:lvl1pPr marL="41275" indent="-41275"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CD7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Gill Sans" charset="0"/>
        </a:defRPr>
      </a:lvl1pPr>
      <a:lvl2pPr marL="41275" indent="-41275"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CD7F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marL="41275" indent="-41275"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CD7F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marL="41275" indent="-41275"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CD7F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marL="41275" indent="-41275"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CD7F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98475" algn="ctr" rtl="0" fontAlgn="base">
        <a:spcBef>
          <a:spcPct val="0"/>
        </a:spcBef>
        <a:spcAft>
          <a:spcPct val="0"/>
        </a:spcAft>
        <a:defRPr sz="4800">
          <a:solidFill>
            <a:srgbClr val="FFCD7F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55675" algn="ctr" rtl="0" fontAlgn="base">
        <a:spcBef>
          <a:spcPct val="0"/>
        </a:spcBef>
        <a:spcAft>
          <a:spcPct val="0"/>
        </a:spcAft>
        <a:defRPr sz="4800">
          <a:solidFill>
            <a:srgbClr val="FFCD7F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412875" algn="ctr" rtl="0" fontAlgn="base">
        <a:spcBef>
          <a:spcPct val="0"/>
        </a:spcBef>
        <a:spcAft>
          <a:spcPct val="0"/>
        </a:spcAft>
        <a:defRPr sz="4800">
          <a:solidFill>
            <a:srgbClr val="FFCD7F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70075" algn="ctr" rtl="0" fontAlgn="base">
        <a:spcBef>
          <a:spcPct val="0"/>
        </a:spcBef>
        <a:spcAft>
          <a:spcPct val="0"/>
        </a:spcAft>
        <a:defRPr sz="4800">
          <a:solidFill>
            <a:srgbClr val="FFCD7F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41275" indent="-41275" algn="ctr" rtl="0" eaLnBrk="0" fontAlgn="base" hangingPunct="0">
        <a:spcBef>
          <a:spcPts val="1400"/>
        </a:spcBef>
        <a:spcAft>
          <a:spcPct val="0"/>
        </a:spcAft>
        <a:defRPr sz="4000">
          <a:solidFill>
            <a:srgbClr val="FFCD7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ill Sans" charset="0"/>
        </a:defRPr>
      </a:lvl1pPr>
      <a:lvl2pPr marL="447675" indent="9525" algn="ctr" rtl="0" eaLnBrk="0" fontAlgn="base" hangingPunct="0">
        <a:spcBef>
          <a:spcPts val="100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ill Sans" charset="0"/>
        </a:defRPr>
      </a:lvl2pPr>
      <a:lvl3pPr marL="904875" indent="9525" algn="ctr" rtl="0" eaLnBrk="0" fontAlgn="base" hangingPunct="0">
        <a:spcBef>
          <a:spcPts val="100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ill Sans" charset="0"/>
        </a:defRPr>
      </a:lvl3pPr>
      <a:lvl4pPr marL="1362075" indent="9525" algn="ctr" rtl="0" eaLnBrk="0" fontAlgn="base" hangingPunct="0">
        <a:spcBef>
          <a:spcPts val="100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ill Sans" charset="0"/>
        </a:defRPr>
      </a:lvl4pPr>
      <a:lvl5pPr marL="1819275" indent="9525" algn="ctr" rtl="0" eaLnBrk="0" fontAlgn="base" hangingPunct="0">
        <a:spcBef>
          <a:spcPts val="1000"/>
        </a:spcBef>
        <a:spcAft>
          <a:spcPct val="0"/>
        </a:spcAft>
        <a:buSzPct val="100000"/>
        <a:buFont typeface="Gill Sans" charset="0"/>
        <a:buChar char="»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ill Sans" charset="0"/>
        </a:defRPr>
      </a:lvl5pPr>
      <a:lvl6pPr marL="2276475" algn="ctr" rtl="0" fontAlgn="base">
        <a:spcBef>
          <a:spcPts val="1000"/>
        </a:spcBef>
        <a:spcAft>
          <a:spcPct val="0"/>
        </a:spcAft>
        <a:buSzPct val="100000"/>
        <a:buFont typeface="Gill Sans" charset="0"/>
        <a:buChar char="»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ill Sans" charset="0"/>
        </a:defRPr>
      </a:lvl6pPr>
      <a:lvl7pPr marL="2733675" algn="ctr" rtl="0" fontAlgn="base">
        <a:spcBef>
          <a:spcPts val="1000"/>
        </a:spcBef>
        <a:spcAft>
          <a:spcPct val="0"/>
        </a:spcAft>
        <a:buSzPct val="100000"/>
        <a:buFont typeface="Gill Sans" charset="0"/>
        <a:buChar char="»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ill Sans" charset="0"/>
        </a:defRPr>
      </a:lvl7pPr>
      <a:lvl8pPr marL="3190875" algn="ctr" rtl="0" fontAlgn="base">
        <a:spcBef>
          <a:spcPts val="1000"/>
        </a:spcBef>
        <a:spcAft>
          <a:spcPct val="0"/>
        </a:spcAft>
        <a:buSzPct val="100000"/>
        <a:buFont typeface="Gill Sans" charset="0"/>
        <a:buChar char="»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ill Sans" charset="0"/>
        </a:defRPr>
      </a:lvl8pPr>
      <a:lvl9pPr marL="3648075" algn="ctr" rtl="0" fontAlgn="base">
        <a:spcBef>
          <a:spcPts val="1000"/>
        </a:spcBef>
        <a:spcAft>
          <a:spcPct val="0"/>
        </a:spcAft>
        <a:buSzPct val="100000"/>
        <a:buFont typeface="Gill Sans" charset="0"/>
        <a:buChar char="»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2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162800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92075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534400" cy="525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2075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34" r:id="rId12"/>
  </p:sldLayoutIdLst>
  <p:transition xmlns:p14="http://schemas.microsoft.com/office/powerpoint/2010/main"/>
  <p:txStyles>
    <p:titleStyle>
      <a:lvl1pPr marL="41275" indent="-41275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CD7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Gill Sans" charset="0"/>
        </a:defRPr>
      </a:lvl1pPr>
      <a:lvl2pPr marL="41275" indent="-41275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CD7F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marL="41275" indent="-41275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CD7F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marL="41275" indent="-41275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CD7F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marL="41275" indent="-41275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CD7F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98475" algn="l" rtl="0" fontAlgn="base">
        <a:spcBef>
          <a:spcPct val="0"/>
        </a:spcBef>
        <a:spcAft>
          <a:spcPct val="0"/>
        </a:spcAft>
        <a:defRPr sz="4000">
          <a:solidFill>
            <a:srgbClr val="FFCD7F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55675" algn="l" rtl="0" fontAlgn="base">
        <a:spcBef>
          <a:spcPct val="0"/>
        </a:spcBef>
        <a:spcAft>
          <a:spcPct val="0"/>
        </a:spcAft>
        <a:defRPr sz="4000">
          <a:solidFill>
            <a:srgbClr val="FFCD7F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412875" algn="l" rtl="0" fontAlgn="base">
        <a:spcBef>
          <a:spcPct val="0"/>
        </a:spcBef>
        <a:spcAft>
          <a:spcPct val="0"/>
        </a:spcAft>
        <a:defRPr sz="4000">
          <a:solidFill>
            <a:srgbClr val="FFCD7F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70075" algn="l" rtl="0" fontAlgn="base">
        <a:spcBef>
          <a:spcPct val="0"/>
        </a:spcBef>
        <a:spcAft>
          <a:spcPct val="0"/>
        </a:spcAft>
        <a:defRPr sz="4000">
          <a:solidFill>
            <a:srgbClr val="FFCD7F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27025" indent="-285750" algn="l" rtl="0" eaLnBrk="0" fontAlgn="base" hangingPunct="0">
        <a:spcBef>
          <a:spcPts val="1100"/>
        </a:spcBef>
        <a:spcAft>
          <a:spcPct val="0"/>
        </a:spcAft>
        <a:buClr>
          <a:srgbClr val="FFCD7F"/>
        </a:buClr>
        <a:buSzPct val="100000"/>
        <a:buFont typeface="Gill Sans" charset="0"/>
        <a:buChar char="•"/>
        <a:defRPr sz="3200">
          <a:solidFill>
            <a:srgbClr val="FFCD7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ill Sans" charset="0"/>
        </a:defRPr>
      </a:lvl1pPr>
      <a:lvl2pPr marL="676275" indent="-228600" algn="l" rtl="0" eaLnBrk="0" fontAlgn="base" hangingPunct="0">
        <a:spcBef>
          <a:spcPts val="1000"/>
        </a:spcBef>
        <a:spcAft>
          <a:spcPct val="0"/>
        </a:spcAft>
        <a:buClr>
          <a:srgbClr val="FFCD7F"/>
        </a:buClr>
        <a:buSzPct val="100000"/>
        <a:buFont typeface="Gill Sans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ill Sans" charset="0"/>
        </a:defRPr>
      </a:lvl2pPr>
      <a:lvl3pPr marL="1133475" indent="-228600" algn="l" rtl="0" eaLnBrk="0" fontAlgn="base" hangingPunct="0">
        <a:spcBef>
          <a:spcPts val="1000"/>
        </a:spcBef>
        <a:spcAft>
          <a:spcPct val="0"/>
        </a:spcAft>
        <a:buClr>
          <a:srgbClr val="FFCD7F"/>
        </a:buClr>
        <a:buSzPct val="100000"/>
        <a:buFont typeface="Gill Sans" charset="0"/>
        <a:buChar char="»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ill Sans" charset="0"/>
        </a:defRPr>
      </a:lvl3pPr>
      <a:lvl4pPr marL="1533525" indent="-171450" algn="l" rtl="0" eaLnBrk="0" fontAlgn="base" hangingPunct="0">
        <a:spcBef>
          <a:spcPts val="1000"/>
        </a:spcBef>
        <a:spcAft>
          <a:spcPct val="0"/>
        </a:spcAft>
        <a:buClr>
          <a:srgbClr val="FFCD7F"/>
        </a:buClr>
        <a:buSzPct val="100000"/>
        <a:buFont typeface="Gill Sans" charset="0"/>
        <a:buChar char="»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ill Sans" charset="0"/>
        </a:defRPr>
      </a:lvl4pPr>
      <a:lvl5pPr marL="1990725" indent="-171450" algn="l" rtl="0" eaLnBrk="0" fontAlgn="base" hangingPunct="0">
        <a:spcBef>
          <a:spcPts val="1000"/>
        </a:spcBef>
        <a:spcAft>
          <a:spcPct val="0"/>
        </a:spcAft>
        <a:buSzPct val="100000"/>
        <a:buFont typeface="Gill Sans" charset="0"/>
        <a:buChar char="»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ill Sans" charset="0"/>
        </a:defRPr>
      </a:lvl5pPr>
      <a:lvl6pPr marL="2447925" indent="-171450" algn="l" rtl="0" fontAlgn="base">
        <a:spcBef>
          <a:spcPts val="1000"/>
        </a:spcBef>
        <a:spcAft>
          <a:spcPct val="0"/>
        </a:spcAft>
        <a:buSzPct val="100000"/>
        <a:buFont typeface="Gill Sans" charset="0"/>
        <a:buChar char="»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ill Sans" charset="0"/>
        </a:defRPr>
      </a:lvl6pPr>
      <a:lvl7pPr marL="2905125" indent="-171450" algn="l" rtl="0" fontAlgn="base">
        <a:spcBef>
          <a:spcPts val="1000"/>
        </a:spcBef>
        <a:spcAft>
          <a:spcPct val="0"/>
        </a:spcAft>
        <a:buSzPct val="100000"/>
        <a:buFont typeface="Gill Sans" charset="0"/>
        <a:buChar char="»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ill Sans" charset="0"/>
        </a:defRPr>
      </a:lvl7pPr>
      <a:lvl8pPr marL="3362325" indent="-171450" algn="l" rtl="0" fontAlgn="base">
        <a:spcBef>
          <a:spcPts val="1000"/>
        </a:spcBef>
        <a:spcAft>
          <a:spcPct val="0"/>
        </a:spcAft>
        <a:buSzPct val="100000"/>
        <a:buFont typeface="Gill Sans" charset="0"/>
        <a:buChar char="»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ill Sans" charset="0"/>
        </a:defRPr>
      </a:lvl8pPr>
      <a:lvl9pPr marL="3819525" indent="-171450" algn="l" rtl="0" fontAlgn="base">
        <a:spcBef>
          <a:spcPts val="1000"/>
        </a:spcBef>
        <a:spcAft>
          <a:spcPct val="0"/>
        </a:spcAft>
        <a:buSzPct val="100000"/>
        <a:buFont typeface="Gill Sans" charset="0"/>
        <a:buChar char="»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2.jpeg"/><Relationship Id="rId5" Type="http://schemas.openxmlformats.org/officeDocument/2006/relationships/image" Target="../media/image22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wSNU3-m0ew" TargetMode="External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www.youtube.com/watch?v=ko52m9jJGTQ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jpeg"/><Relationship Id="rId3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hyperlink" Target="IF_13_07_PlanetaryTransits.htm" TargetMode="External"/><Relationship Id="rId5" Type="http://schemas.openxmlformats.org/officeDocument/2006/relationships/image" Target="../media/image28.png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gif"/><Relationship Id="rId3" Type="http://schemas.openxmlformats.org/officeDocument/2006/relationships/image" Target="../media/image37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4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1619250"/>
            <a:ext cx="4246563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/>
          <p:cNvSpPr>
            <a:spLocks/>
          </p:cNvSpPr>
          <p:nvPr/>
        </p:nvSpPr>
        <p:spPr bwMode="auto">
          <a:xfrm>
            <a:off x="6769100" y="6613525"/>
            <a:ext cx="2374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/>
          <a:lstStyle/>
          <a:p>
            <a:pPr marL="41275" algn="r">
              <a:spcBef>
                <a:spcPts val="650"/>
              </a:spcBef>
            </a:pPr>
            <a:r>
              <a:rPr lang="en-US" sz="1000">
                <a:solidFill>
                  <a:srgbClr val="FFCD7F"/>
                </a:solidFill>
                <a:cs typeface="Times" charset="0"/>
              </a:rPr>
              <a:t>Page    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1295400" y="-152400"/>
            <a:ext cx="6705600" cy="1917700"/>
          </a:xfrm>
        </p:spPr>
        <p:txBody>
          <a:bodyPr rIns="133350"/>
          <a:lstStyle/>
          <a:p>
            <a:pPr indent="0" eaLnBrk="1" hangingPunct="1">
              <a:defRPr/>
            </a:pPr>
            <a:r>
              <a:rPr lang="en-US" sz="4000" dirty="0">
                <a:latin typeface="Gill Sans" charset="0"/>
                <a:ea typeface="ヒラギノ角ゴ ProN W3" charset="0"/>
                <a:cs typeface="ヒラギノ角ゴ ProN W3" charset="0"/>
              </a:rPr>
              <a:t>Lecture </a:t>
            </a:r>
            <a:r>
              <a:rPr lang="en-US" sz="4000" dirty="0" smtClean="0">
                <a:latin typeface="Gill Sans" charset="0"/>
                <a:ea typeface="ヒラギノ角ゴ ProN W3" charset="0"/>
                <a:cs typeface="ヒラギノ角ゴ ProN W3" charset="0"/>
              </a:rPr>
              <a:t>9:</a:t>
            </a:r>
            <a:r>
              <a:rPr lang="en-US" sz="4000" dirty="0">
                <a:latin typeface="Gill Sans" charset="0"/>
                <a:ea typeface="ヒラギノ角ゴ ProN W3" charset="0"/>
                <a:cs typeface="ヒラギノ角ゴ ProN W3" charset="0"/>
              </a:rPr>
              <a:t/>
            </a:r>
            <a:br>
              <a:rPr lang="en-US" sz="4000" dirty="0">
                <a:latin typeface="Gill Sans" charset="0"/>
                <a:ea typeface="ヒラギノ角ゴ ProN W3" charset="0"/>
                <a:cs typeface="ヒラギノ角ゴ ProN W3" charset="0"/>
              </a:rPr>
            </a:br>
            <a:r>
              <a:rPr lang="en-US" sz="4000" dirty="0" smtClean="0">
                <a:latin typeface="Gill Sans" charset="0"/>
                <a:ea typeface="ヒラギノ角ゴ ProN W3" charset="0"/>
                <a:cs typeface="ヒラギノ角ゴ ProN W3" charset="0"/>
              </a:rPr>
              <a:t>More About Extrasolar </a:t>
            </a:r>
            <a:r>
              <a:rPr lang="en-US" sz="4000" dirty="0">
                <a:latin typeface="Gill Sans" charset="0"/>
                <a:ea typeface="ヒラギノ角ゴ ProN W3" charset="0"/>
                <a:cs typeface="ヒラギノ角ゴ ProN W3" charset="0"/>
              </a:rPr>
              <a:t>Planets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22300" y="4826000"/>
            <a:ext cx="7823200" cy="2260600"/>
          </a:xfrm>
        </p:spPr>
        <p:txBody>
          <a:bodyPr rIns="133350"/>
          <a:lstStyle/>
          <a:p>
            <a:pPr indent="0" eaLnBrk="1" hangingPunct="1">
              <a:lnSpc>
                <a:spcPct val="70000"/>
              </a:lnSpc>
              <a:defRPr/>
            </a:pPr>
            <a:r>
              <a:rPr lang="en-US" sz="2800" dirty="0">
                <a:latin typeface="Gill Sans" charset="0"/>
                <a:ea typeface="ヒラギノ角ゴ ProN W3" charset="0"/>
                <a:cs typeface="ヒラギノ角ゴ ProN W3" charset="0"/>
              </a:rPr>
              <a:t>Claire Max</a:t>
            </a:r>
          </a:p>
          <a:p>
            <a:pPr indent="0" eaLnBrk="1" hangingPunct="1">
              <a:lnSpc>
                <a:spcPct val="70000"/>
              </a:lnSpc>
              <a:defRPr/>
            </a:pPr>
            <a:r>
              <a:rPr lang="en-US" sz="2800" dirty="0" smtClean="0">
                <a:latin typeface="Gill Sans" charset="0"/>
                <a:ea typeface="ヒラギノ角ゴ ProN W3" charset="0"/>
                <a:cs typeface="ヒラギノ角ゴ ProN W3" charset="0"/>
              </a:rPr>
              <a:t>May 1, 2014</a:t>
            </a:r>
            <a:endParaRPr lang="en-US" sz="2800" dirty="0"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indent="0" eaLnBrk="1" hangingPunct="1">
              <a:lnSpc>
                <a:spcPct val="70000"/>
              </a:lnSpc>
              <a:defRPr/>
            </a:pPr>
            <a:r>
              <a:rPr lang="en-US" sz="2800" dirty="0" err="1">
                <a:latin typeface="Gill Sans" charset="0"/>
                <a:ea typeface="ヒラギノ角ゴ ProN W3" charset="0"/>
                <a:cs typeface="ヒラギノ角ゴ ProN W3" charset="0"/>
              </a:rPr>
              <a:t>Astro</a:t>
            </a:r>
            <a:r>
              <a:rPr lang="en-US" sz="2800" dirty="0">
                <a:latin typeface="Gill Sans" charset="0"/>
                <a:ea typeface="ヒラギノ角ゴ ProN W3" charset="0"/>
                <a:cs typeface="ヒラギノ角ゴ ProN W3" charset="0"/>
              </a:rPr>
              <a:t> 18: Planets and Planetary Systems</a:t>
            </a:r>
          </a:p>
          <a:p>
            <a:pPr indent="0" eaLnBrk="1" hangingPunct="1">
              <a:lnSpc>
                <a:spcPct val="70000"/>
              </a:lnSpc>
              <a:defRPr/>
            </a:pPr>
            <a:r>
              <a:rPr lang="en-US" sz="2800" dirty="0">
                <a:latin typeface="Gill Sans" charset="0"/>
                <a:ea typeface="ヒラギノ角ゴ ProN W3" charset="0"/>
                <a:cs typeface="ヒラギノ角ゴ ProN W3" charset="0"/>
              </a:rPr>
              <a:t>UC Santa Cruz</a:t>
            </a:r>
          </a:p>
        </p:txBody>
      </p:sp>
      <p:sp>
        <p:nvSpPr>
          <p:cNvPr id="18437" name="Rectangle 5"/>
          <p:cNvSpPr>
            <a:spLocks/>
          </p:cNvSpPr>
          <p:nvPr/>
        </p:nvSpPr>
        <p:spPr bwMode="auto">
          <a:xfrm>
            <a:off x="6854825" y="2225675"/>
            <a:ext cx="2260600" cy="1727200"/>
          </a:xfrm>
          <a:prstGeom prst="rect">
            <a:avLst/>
          </a:prstGeom>
          <a:solidFill>
            <a:srgbClr val="FFCD7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80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Predicted weather patterns on HD80606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52400" y="2362200"/>
            <a:ext cx="2133600" cy="1570038"/>
          </a:xfrm>
          <a:prstGeom prst="rect">
            <a:avLst/>
          </a:prstGeom>
          <a:solidFill>
            <a:srgbClr val="FFDDAE"/>
          </a:solidFill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DBD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Please remind me to take a break at 12:45 pm!</a:t>
            </a:r>
            <a:endParaRPr lang="en-US" dirty="0">
              <a:solidFill>
                <a:srgbClr val="00DBDE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24063"/>
            <a:ext cx="7772400" cy="1143000"/>
          </a:xfrm>
        </p:spPr>
        <p:txBody>
          <a:bodyPr/>
          <a:lstStyle/>
          <a:p>
            <a:pPr indent="0" eaLnBrk="1" hangingPunct="1">
              <a:defRPr/>
            </a:pP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Eccentric Orbits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4807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1600200"/>
            <a:ext cx="36576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A significant number of </a:t>
            </a:r>
            <a:r>
              <a:rPr lang="en-US" sz="2800" dirty="0"/>
              <a:t>the detected planets have orbits smaller than Jupiter</a:t>
            </a:r>
            <a:r>
              <a:rPr lang="ja-JP" altLang="en-US" sz="2800" dirty="0">
                <a:latin typeface="Arial"/>
              </a:rPr>
              <a:t>’</a:t>
            </a:r>
            <a:r>
              <a:rPr lang="en-US" sz="2800" dirty="0"/>
              <a:t>s.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But note that planets </a:t>
            </a:r>
            <a:r>
              <a:rPr lang="en-US" sz="2800" dirty="0"/>
              <a:t>at greater distances are harder to detect with the Doppler </a:t>
            </a:r>
            <a:r>
              <a:rPr lang="en-US" sz="2800" dirty="0" smtClean="0"/>
              <a:t>and transit techniques.</a:t>
            </a:r>
            <a:endParaRPr lang="en-US" sz="2800" dirty="0"/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</p:txBody>
      </p:sp>
      <p:pic>
        <p:nvPicPr>
          <p:cNvPr id="1480714" name="Picture 10" descr="13_13_FigureA-Unan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9"/>
          <a:stretch>
            <a:fillRect/>
          </a:stretch>
        </p:blipFill>
        <p:spPr bwMode="auto">
          <a:xfrm>
            <a:off x="527050" y="1425575"/>
            <a:ext cx="4502150" cy="474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1"/>
          <p:cNvSpPr>
            <a:spLocks noChangeShapeType="1"/>
          </p:cNvSpPr>
          <p:nvPr/>
        </p:nvSpPr>
        <p:spPr bwMode="auto">
          <a:xfrm rot="10800000" flipH="1">
            <a:off x="304800" y="1066801"/>
            <a:ext cx="67056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pic>
        <p:nvPicPr>
          <p:cNvPr id="6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66033"/>
      </p:ext>
    </p:extLst>
  </p:cSld>
  <p:clrMapOvr>
    <a:masterClrMapping/>
  </p:clrMapOvr>
  <p:transition xmlns:p14="http://schemas.microsoft.com/office/powerpoint/2010/main"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sp>
        <p:nvSpPr>
          <p:cNvPr id="106498" name="Rectangle 2"/>
          <p:cNvSpPr>
            <a:spLocks/>
          </p:cNvSpPr>
          <p:nvPr/>
        </p:nvSpPr>
        <p:spPr bwMode="auto">
          <a:xfrm>
            <a:off x="6769100" y="6613525"/>
            <a:ext cx="2374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/>
          <a:lstStyle/>
          <a:p>
            <a:pPr marL="41275" algn="r">
              <a:spcBef>
                <a:spcPts val="650"/>
              </a:spcBef>
            </a:pPr>
            <a:r>
              <a:rPr lang="en-US" sz="1000">
                <a:solidFill>
                  <a:srgbClr val="FFCD7F"/>
                </a:solidFill>
                <a:cs typeface="Times" charset="0"/>
              </a:rPr>
              <a:t>Page     </a:t>
            </a:r>
          </a:p>
        </p:txBody>
      </p:sp>
      <p:pic>
        <p:nvPicPr>
          <p:cNvPr id="10649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-76200"/>
            <a:ext cx="7035800" cy="1308100"/>
          </a:xfrm>
        </p:spPr>
        <p:txBody>
          <a:bodyPr rIns="133350"/>
          <a:lstStyle/>
          <a:p>
            <a:pPr indent="0" eaLnBrk="1" hangingPunct="1">
              <a:defRPr/>
            </a:pP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The shortest period </a:t>
            </a:r>
            <a:r>
              <a:rPr lang="en-US" dirty="0" err="1" smtClean="0">
                <a:latin typeface="Gill Sans" charset="0"/>
                <a:ea typeface="ヒラギノ角ゴ ProN W3" charset="0"/>
                <a:cs typeface="ヒラギノ角ゴ ProN W3" charset="0"/>
              </a:rPr>
              <a:t>exoplanets</a:t>
            </a: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 have orbits close to circular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4440238" cy="4876800"/>
          </a:xfrm>
        </p:spPr>
        <p:txBody>
          <a:bodyPr rIns="133350"/>
          <a:lstStyle/>
          <a:p>
            <a:pPr eaLnBrk="1" hangingPunct="1">
              <a:spcBef>
                <a:spcPts val="700"/>
              </a:spcBef>
              <a:defRPr/>
            </a:pP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Short </a:t>
            </a: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period planets: </a:t>
            </a:r>
          </a:p>
          <a:p>
            <a:pPr marL="727075" lvl="1" eaLnBrk="1" hangingPunct="1">
              <a:spcBef>
                <a:spcPts val="700"/>
              </a:spcBef>
              <a:defRPr/>
            </a:pP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Very close to parent stars, very low eccentricity</a:t>
            </a:r>
          </a:p>
          <a:p>
            <a:pPr marL="727075" lvl="1" eaLnBrk="1" hangingPunct="1">
              <a:spcBef>
                <a:spcPts val="600"/>
              </a:spcBef>
              <a:defRPr/>
            </a:pP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Same process that moved planets close to star circularized their orbits</a:t>
            </a:r>
          </a:p>
        </p:txBody>
      </p:sp>
      <p:pic>
        <p:nvPicPr>
          <p:cNvPr id="106502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054225"/>
            <a:ext cx="4191000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0892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sp>
        <p:nvSpPr>
          <p:cNvPr id="103426" name="Rectangle 2"/>
          <p:cNvSpPr>
            <a:spLocks/>
          </p:cNvSpPr>
          <p:nvPr/>
        </p:nvSpPr>
        <p:spPr bwMode="auto">
          <a:xfrm>
            <a:off x="6769100" y="6613525"/>
            <a:ext cx="2374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/>
          <a:lstStyle/>
          <a:p>
            <a:pPr marL="41275" algn="r">
              <a:spcBef>
                <a:spcPts val="650"/>
              </a:spcBef>
            </a:pPr>
            <a:r>
              <a:rPr lang="en-US" sz="1000">
                <a:solidFill>
                  <a:srgbClr val="FFCD7F"/>
                </a:solidFill>
                <a:cs typeface="Times" charset="0"/>
              </a:rPr>
              <a:t>Page     </a:t>
            </a:r>
          </a:p>
        </p:txBody>
      </p:sp>
      <p:pic>
        <p:nvPicPr>
          <p:cNvPr id="10342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-12032"/>
            <a:ext cx="6553200" cy="1295400"/>
          </a:xfrm>
        </p:spPr>
        <p:txBody>
          <a:bodyPr rIns="133350"/>
          <a:lstStyle/>
          <a:p>
            <a:pPr indent="0" eaLnBrk="1" hangingPunct="1">
              <a:lnSpc>
                <a:spcPct val="90000"/>
              </a:lnSpc>
              <a:defRPr/>
            </a:pP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Many extrasolar planets are very close to parent stars</a:t>
            </a:r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4762500" cy="5346700"/>
          </a:xfrm>
        </p:spPr>
        <p:txBody>
          <a:bodyPr rIns="133350"/>
          <a:lstStyle/>
          <a:p>
            <a:pPr marL="384175" indent="-342900" eaLnBrk="1" hangingPunct="1">
              <a:spcBef>
                <a:spcPts val="1200"/>
              </a:spcBef>
              <a:defRPr/>
            </a:pPr>
            <a:r>
              <a:rPr lang="en-US" sz="2800" dirty="0">
                <a:latin typeface="Gill Sans" charset="0"/>
                <a:ea typeface="ヒラギノ角ゴ ProN W3" charset="0"/>
                <a:cs typeface="ヒラギノ角ゴ ProN W3" charset="0"/>
              </a:rPr>
              <a:t>Much of this </a:t>
            </a:r>
            <a:r>
              <a:rPr lang="en-US" sz="2800" dirty="0">
                <a:latin typeface="Gill Sans" charset="0"/>
                <a:ea typeface="ヒラギノ角ゴ ProN W3" charset="0"/>
                <a:cs typeface="ヒラギノ角ゴ ProN W3" charset="0"/>
              </a:rPr>
              <a:t>is a selection effect </a:t>
            </a:r>
            <a:endParaRPr lang="en-US" sz="2800" dirty="0"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marL="733425" lvl="1" indent="-342900" eaLnBrk="1" hangingPunct="1">
              <a:spcBef>
                <a:spcPts val="1200"/>
              </a:spcBef>
              <a:defRPr/>
            </a:pPr>
            <a:r>
              <a:rPr lang="en-US" sz="2400" dirty="0" smtClean="0">
                <a:solidFill>
                  <a:srgbClr val="FFCD7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Radial </a:t>
            </a:r>
            <a:r>
              <a:rPr lang="en-US" sz="2400" dirty="0">
                <a:solidFill>
                  <a:srgbClr val="FFCD7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velocity and transit methods </a:t>
            </a:r>
            <a:r>
              <a:rPr lang="en-US" sz="2400" dirty="0" smtClean="0">
                <a:solidFill>
                  <a:srgbClr val="FFCD7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more </a:t>
            </a:r>
            <a:r>
              <a:rPr lang="en-US" sz="2400" dirty="0">
                <a:solidFill>
                  <a:srgbClr val="FFCD7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sensitive to planets close to </a:t>
            </a:r>
            <a:r>
              <a:rPr lang="en-US" sz="2400" dirty="0" smtClean="0">
                <a:solidFill>
                  <a:srgbClr val="FFCD7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parent </a:t>
            </a:r>
            <a:r>
              <a:rPr lang="en-US" sz="2400" dirty="0">
                <a:solidFill>
                  <a:srgbClr val="FFCD7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stars</a:t>
            </a:r>
            <a:endParaRPr lang="en-US" sz="2400" dirty="0">
              <a:solidFill>
                <a:srgbClr val="FFCD7F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marL="384175" indent="-342900" eaLnBrk="1" hangingPunct="1">
              <a:spcBef>
                <a:spcPts val="1200"/>
              </a:spcBef>
              <a:defRPr/>
            </a:pPr>
            <a:r>
              <a:rPr lang="en-US" sz="2800" dirty="0" smtClean="0">
                <a:latin typeface="Gill Sans" charset="0"/>
                <a:ea typeface="ヒラギノ角ゴ ProN W3" charset="0"/>
                <a:cs typeface="ヒラギノ角ゴ ProN W3" charset="0"/>
              </a:rPr>
              <a:t>Nevertheless, there are many more close-in </a:t>
            </a:r>
            <a:r>
              <a:rPr lang="en-US" sz="2800" dirty="0" err="1" smtClean="0">
                <a:latin typeface="Gill Sans" charset="0"/>
                <a:ea typeface="ヒラギノ角ゴ ProN W3" charset="0"/>
                <a:cs typeface="ヒラギノ角ゴ ProN W3" charset="0"/>
              </a:rPr>
              <a:t>exoplanets</a:t>
            </a:r>
            <a:r>
              <a:rPr lang="en-US" sz="2800" dirty="0" smtClean="0">
                <a:latin typeface="Gill Sans" charset="0"/>
                <a:ea typeface="ヒラギノ角ゴ ProN W3" charset="0"/>
                <a:cs typeface="ヒラギノ角ゴ ProN W3" charset="0"/>
              </a:rPr>
              <a:t> than were expected</a:t>
            </a:r>
          </a:p>
          <a:p>
            <a:pPr marL="384175" indent="-342900" eaLnBrk="1" hangingPunct="1">
              <a:spcBef>
                <a:spcPts val="1200"/>
              </a:spcBef>
              <a:defRPr/>
            </a:pPr>
            <a:r>
              <a:rPr lang="en-US" sz="2800" dirty="0" smtClean="0">
                <a:latin typeface="Gill Sans" charset="0"/>
                <a:ea typeface="ヒラギノ角ゴ ProN W3" charset="0"/>
                <a:cs typeface="ヒラギノ角ゴ ProN W3" charset="0"/>
              </a:rPr>
              <a:t>Our </a:t>
            </a:r>
            <a:r>
              <a:rPr lang="en-US" sz="2800" dirty="0">
                <a:latin typeface="Gill Sans" charset="0"/>
                <a:ea typeface="ヒラギノ角ゴ ProN W3" charset="0"/>
                <a:cs typeface="ヒラギノ角ゴ ProN W3" charset="0"/>
              </a:rPr>
              <a:t>Solar System is very different (green points) </a:t>
            </a:r>
          </a:p>
        </p:txBody>
      </p:sp>
      <p:pic>
        <p:nvPicPr>
          <p:cNvPr id="103430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1836738"/>
            <a:ext cx="4191000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1830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7772400" cy="1143000"/>
          </a:xfrm>
        </p:spPr>
        <p:txBody>
          <a:bodyPr/>
          <a:lstStyle/>
          <a:p>
            <a:r>
              <a:rPr lang="en-US" sz="3600" dirty="0">
                <a:latin typeface="Gill Sans" charset="0"/>
                <a:ea typeface="ヒラギノ角ゴ ProN W3" charset="0"/>
                <a:cs typeface="ヒラギノ角ゴ ProN W3" charset="0"/>
              </a:rPr>
              <a:t>Hot </a:t>
            </a:r>
            <a:r>
              <a:rPr lang="en-US" sz="3600" dirty="0">
                <a:latin typeface="Gill Sans" charset="0"/>
                <a:ea typeface="ヒラギノ角ゴ ProN W3" charset="0"/>
                <a:cs typeface="ヒラギノ角ゴ ProN W3" charset="0"/>
              </a:rPr>
              <a:t>Jupiters: very close to parent stars</a:t>
            </a:r>
            <a:endParaRPr lang="en-US" sz="3600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1486858" name="Picture 10" descr="13_16_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8"/>
          <a:stretch>
            <a:fillRect/>
          </a:stretch>
        </p:blipFill>
        <p:spPr bwMode="auto">
          <a:xfrm>
            <a:off x="296863" y="1295400"/>
            <a:ext cx="8548687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1"/>
          <p:cNvSpPr>
            <a:spLocks noChangeShapeType="1"/>
          </p:cNvSpPr>
          <p:nvPr/>
        </p:nvSpPr>
        <p:spPr bwMode="auto">
          <a:xfrm rot="10800000" flipH="1">
            <a:off x="304800" y="1066801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634655"/>
      </p:ext>
    </p:extLst>
  </p:cSld>
  <p:clrMapOvr>
    <a:masterClrMapping/>
  </p:clrMapOvr>
  <p:transition xmlns:p14="http://schemas.microsoft.com/office/powerpoint/2010/main"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sp>
        <p:nvSpPr>
          <p:cNvPr id="105474" name="Rectangle 2"/>
          <p:cNvSpPr>
            <a:spLocks/>
          </p:cNvSpPr>
          <p:nvPr/>
        </p:nvSpPr>
        <p:spPr bwMode="auto">
          <a:xfrm>
            <a:off x="6769100" y="6613525"/>
            <a:ext cx="2374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/>
          <a:lstStyle/>
          <a:p>
            <a:pPr marL="41275" algn="r">
              <a:spcBef>
                <a:spcPts val="650"/>
              </a:spcBef>
            </a:pPr>
            <a:r>
              <a:rPr lang="en-US" sz="1000">
                <a:solidFill>
                  <a:srgbClr val="FFCD7F"/>
                </a:solidFill>
                <a:cs typeface="Times" charset="0"/>
              </a:rPr>
              <a:t>Page     </a:t>
            </a:r>
          </a:p>
        </p:txBody>
      </p:sp>
      <p:pic>
        <p:nvPicPr>
          <p:cNvPr id="10547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4"/>
          <p:cNvSpPr>
            <a:spLocks/>
          </p:cNvSpPr>
          <p:nvPr/>
        </p:nvSpPr>
        <p:spPr bwMode="auto">
          <a:xfrm>
            <a:off x="228600" y="44450"/>
            <a:ext cx="7086600" cy="120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81639" bIns="38100" anchor="ctr"/>
          <a:lstStyle/>
          <a:p>
            <a:pPr marL="4763">
              <a:lnSpc>
                <a:spcPct val="92000"/>
              </a:lnSpc>
              <a:tabLst>
                <a:tab pos="698500" algn="l"/>
                <a:tab pos="1358900" algn="l"/>
                <a:tab pos="2019300" algn="l"/>
                <a:tab pos="2667000" algn="l"/>
                <a:tab pos="3327400" algn="l"/>
                <a:tab pos="3987800" algn="l"/>
                <a:tab pos="4635500" algn="l"/>
                <a:tab pos="5295900" algn="l"/>
                <a:tab pos="5956300" algn="l"/>
                <a:tab pos="6604000" algn="l"/>
                <a:tab pos="7264400" algn="l"/>
                <a:tab pos="7924800" algn="l"/>
                <a:tab pos="8585200" algn="l"/>
                <a:tab pos="8750300" algn="l"/>
              </a:tabLst>
              <a:defRPr/>
            </a:pPr>
            <a:r>
              <a:rPr lang="en-US" sz="3600" dirty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Characteristics of Extra-Solar Planets: Mass</a:t>
            </a:r>
          </a:p>
        </p:txBody>
      </p:sp>
      <p:sp>
        <p:nvSpPr>
          <p:cNvPr id="81925" name="Rectangle 5"/>
          <p:cNvSpPr>
            <a:spLocks/>
          </p:cNvSpPr>
          <p:nvPr/>
        </p:nvSpPr>
        <p:spPr bwMode="auto">
          <a:xfrm>
            <a:off x="6858000" y="1066800"/>
            <a:ext cx="2159000" cy="510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08080">
                <a:alpha val="75000"/>
              </a:srgbClr>
            </a:outerShdw>
          </a:effectLst>
        </p:spPr>
        <p:txBody>
          <a:bodyPr lIns="38100" tIns="38100" rIns="86978" bIns="38100" anchor="ctr"/>
          <a:lstStyle/>
          <a:p>
            <a:pPr marL="9525">
              <a:spcBef>
                <a:spcPts val="600"/>
              </a:spcBef>
              <a:buClr>
                <a:srgbClr val="FFCD7F"/>
              </a:buClr>
              <a:buSzPct val="100000"/>
              <a:defRPr/>
            </a:pPr>
            <a:endParaRPr lang="en-US" sz="2800" dirty="0">
              <a:solidFill>
                <a:srgbClr val="FFCD7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Arial" charset="0"/>
            </a:endParaRPr>
          </a:p>
          <a:p>
            <a:pPr marL="9525">
              <a:spcBef>
                <a:spcPts val="600"/>
              </a:spcBef>
              <a:buClr>
                <a:srgbClr val="FFCD7F"/>
              </a:buClr>
              <a:buSzPct val="100000"/>
              <a:defRPr/>
            </a:pPr>
            <a:r>
              <a:rPr lang="en-US" dirty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Arial" charset="0"/>
              </a:rPr>
              <a:t>Starting to see </a:t>
            </a:r>
            <a:r>
              <a:rPr lang="en-US" dirty="0" err="1" smtClean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Arial" charset="0"/>
              </a:rPr>
              <a:t>Neptunes</a:t>
            </a:r>
            <a:r>
              <a:rPr lang="en-US" dirty="0" smtClean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Arial" charset="0"/>
              </a:rPr>
              <a:t> and terrestrial planets</a:t>
            </a:r>
          </a:p>
          <a:p>
            <a:pPr marL="9525">
              <a:spcBef>
                <a:spcPts val="600"/>
              </a:spcBef>
              <a:buClr>
                <a:srgbClr val="FFCD7F"/>
              </a:buClr>
              <a:buSzPct val="100000"/>
              <a:defRPr/>
            </a:pPr>
            <a:endParaRPr lang="en-US" dirty="0">
              <a:solidFill>
                <a:srgbClr val="FFCD7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Arial" charset="0"/>
            </a:endParaRPr>
          </a:p>
          <a:p>
            <a:pPr marL="9525">
              <a:spcBef>
                <a:spcPts val="600"/>
              </a:spcBef>
              <a:buClr>
                <a:srgbClr val="FFCD7F"/>
              </a:buClr>
              <a:buSzPct val="100000"/>
              <a:defRPr/>
            </a:pPr>
            <a:r>
              <a:rPr lang="en-US" dirty="0" smtClean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Arial" charset="0"/>
              </a:rPr>
              <a:t>Significant number of planets </a:t>
            </a:r>
            <a:r>
              <a:rPr lang="en-US" dirty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Arial" charset="0"/>
              </a:rPr>
              <a:t>much </a:t>
            </a:r>
            <a:r>
              <a:rPr lang="en-US" dirty="0">
                <a:solidFill>
                  <a:srgbClr val="23E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Arial" charset="0"/>
              </a:rPr>
              <a:t>more</a:t>
            </a:r>
            <a:r>
              <a:rPr lang="en-US" dirty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Arial" charset="0"/>
              </a:rPr>
              <a:t> massive than </a:t>
            </a:r>
            <a:r>
              <a:rPr lang="en-US" dirty="0" smtClean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Arial" charset="0"/>
              </a:rPr>
              <a:t>Jupiter</a:t>
            </a:r>
          </a:p>
        </p:txBody>
      </p:sp>
      <p:pic>
        <p:nvPicPr>
          <p:cNvPr id="3" name="Picture 2" descr="Screen Shot 2014-05-01 at 1.19.4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" t="3642" r="4562"/>
          <a:stretch/>
        </p:blipFill>
        <p:spPr>
          <a:xfrm>
            <a:off x="152400" y="1371600"/>
            <a:ext cx="6283880" cy="526047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2667000" y="4343400"/>
            <a:ext cx="3886200" cy="1143000"/>
          </a:xfrm>
          <a:prstGeom prst="straightConnector1">
            <a:avLst/>
          </a:prstGeom>
          <a:solidFill>
            <a:srgbClr val="A8C2FF"/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4114800" y="4648200"/>
            <a:ext cx="2514600" cy="1143000"/>
          </a:xfrm>
          <a:prstGeom prst="straightConnector1">
            <a:avLst/>
          </a:prstGeom>
          <a:solidFill>
            <a:srgbClr val="A8C2FF"/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914400" y="2438400"/>
            <a:ext cx="5867400" cy="1524000"/>
          </a:xfrm>
          <a:prstGeom prst="straightConnector1">
            <a:avLst/>
          </a:prstGeom>
          <a:solidFill>
            <a:srgbClr val="A8C2FF"/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217340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sp>
        <p:nvSpPr>
          <p:cNvPr id="105474" name="Rectangle 2"/>
          <p:cNvSpPr>
            <a:spLocks/>
          </p:cNvSpPr>
          <p:nvPr/>
        </p:nvSpPr>
        <p:spPr bwMode="auto">
          <a:xfrm>
            <a:off x="6769100" y="6613525"/>
            <a:ext cx="2374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/>
          <a:lstStyle/>
          <a:p>
            <a:pPr marL="41275" algn="r">
              <a:spcBef>
                <a:spcPts val="650"/>
              </a:spcBef>
            </a:pPr>
            <a:r>
              <a:rPr lang="en-US" sz="1000">
                <a:solidFill>
                  <a:srgbClr val="FFCD7F"/>
                </a:solidFill>
                <a:cs typeface="Times" charset="0"/>
              </a:rPr>
              <a:t>Page     </a:t>
            </a:r>
          </a:p>
        </p:txBody>
      </p:sp>
      <p:pic>
        <p:nvPicPr>
          <p:cNvPr id="10547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4"/>
          <p:cNvSpPr>
            <a:spLocks/>
          </p:cNvSpPr>
          <p:nvPr/>
        </p:nvSpPr>
        <p:spPr bwMode="auto">
          <a:xfrm>
            <a:off x="228600" y="44450"/>
            <a:ext cx="7086600" cy="120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38100" tIns="38100" rIns="81639" bIns="38100" anchor="ctr"/>
          <a:lstStyle/>
          <a:p>
            <a:pPr marL="4763">
              <a:lnSpc>
                <a:spcPct val="92000"/>
              </a:lnSpc>
              <a:tabLst>
                <a:tab pos="698500" algn="l"/>
                <a:tab pos="1358900" algn="l"/>
                <a:tab pos="2019300" algn="l"/>
                <a:tab pos="2667000" algn="l"/>
                <a:tab pos="3327400" algn="l"/>
                <a:tab pos="3987800" algn="l"/>
                <a:tab pos="4635500" algn="l"/>
                <a:tab pos="5295900" algn="l"/>
                <a:tab pos="5956300" algn="l"/>
                <a:tab pos="6604000" algn="l"/>
                <a:tab pos="7264400" algn="l"/>
                <a:tab pos="7924800" algn="l"/>
                <a:tab pos="8585200" algn="l"/>
                <a:tab pos="8750300" algn="l"/>
              </a:tabLst>
              <a:defRPr/>
            </a:pPr>
            <a:r>
              <a:rPr lang="en-US" sz="3600" dirty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Characteristics of Extra-Solar Planets: Mass</a:t>
            </a:r>
          </a:p>
        </p:txBody>
      </p:sp>
      <p:pic>
        <p:nvPicPr>
          <p:cNvPr id="2" name="Picture 1" descr="Screen Shot 2014-05-01 at 1.28.2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 t="-16545" r="-27232" b="5344"/>
          <a:stretch/>
        </p:blipFill>
        <p:spPr>
          <a:xfrm>
            <a:off x="152400" y="533400"/>
            <a:ext cx="7567216" cy="5943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3581400" y="2133600"/>
            <a:ext cx="1600200" cy="2971800"/>
          </a:xfrm>
          <a:prstGeom prst="ellipse">
            <a:avLst/>
          </a:prstGeom>
          <a:noFill/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1600200"/>
            <a:ext cx="266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B110"/>
                </a:solidFill>
                <a:latin typeface="Arial"/>
                <a:cs typeface="Arial"/>
              </a:rPr>
              <a:t>Jupiters and </a:t>
            </a:r>
            <a:br>
              <a:rPr lang="en-US" sz="2800" dirty="0" smtClean="0">
                <a:solidFill>
                  <a:srgbClr val="FFB110"/>
                </a:solidFill>
                <a:latin typeface="Arial"/>
                <a:cs typeface="Arial"/>
              </a:rPr>
            </a:br>
            <a:r>
              <a:rPr lang="en-US" sz="2800" dirty="0" smtClean="0">
                <a:solidFill>
                  <a:srgbClr val="FFB110"/>
                </a:solidFill>
                <a:latin typeface="Arial"/>
                <a:cs typeface="Arial"/>
              </a:rPr>
              <a:t>Super-</a:t>
            </a:r>
            <a:r>
              <a:rPr lang="en-US" sz="2800" dirty="0">
                <a:solidFill>
                  <a:srgbClr val="FFB110"/>
                </a:solidFill>
                <a:latin typeface="Arial"/>
                <a:cs typeface="Arial"/>
              </a:rPr>
              <a:t>J</a:t>
            </a:r>
            <a:r>
              <a:rPr lang="en-US" sz="2800" dirty="0" smtClean="0">
                <a:solidFill>
                  <a:srgbClr val="FFB110"/>
                </a:solidFill>
                <a:latin typeface="Arial"/>
                <a:cs typeface="Arial"/>
              </a:rPr>
              <a:t>upiters</a:t>
            </a:r>
            <a:endParaRPr lang="en-US" sz="2800" dirty="0">
              <a:solidFill>
                <a:srgbClr val="FFB110"/>
              </a:solidFill>
              <a:latin typeface="Arial"/>
              <a:cs typeface="Arial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5029200" y="2133600"/>
            <a:ext cx="1143000" cy="609600"/>
          </a:xfrm>
          <a:prstGeom prst="straightConnector1">
            <a:avLst/>
          </a:prstGeom>
          <a:solidFill>
            <a:srgbClr val="A8C2FF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Oval 9"/>
          <p:cNvSpPr/>
          <p:nvPr/>
        </p:nvSpPr>
        <p:spPr bwMode="auto">
          <a:xfrm>
            <a:off x="2667000" y="4267200"/>
            <a:ext cx="685800" cy="1219200"/>
          </a:xfrm>
          <a:prstGeom prst="ellipse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3600" y="3733800"/>
            <a:ext cx="15021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Arial"/>
                <a:cs typeface="Arial"/>
              </a:rPr>
              <a:t>Neptunes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371600" y="5181600"/>
            <a:ext cx="1219200" cy="12192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0" y="4343400"/>
            <a:ext cx="1535697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Terrestrial</a:t>
            </a:r>
            <a:b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planets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4359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sp>
        <p:nvSpPr>
          <p:cNvPr id="108546" name="Rectangle 2"/>
          <p:cNvSpPr>
            <a:spLocks/>
          </p:cNvSpPr>
          <p:nvPr/>
        </p:nvSpPr>
        <p:spPr bwMode="auto">
          <a:xfrm>
            <a:off x="6769100" y="6613525"/>
            <a:ext cx="2374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/>
          <a:lstStyle/>
          <a:p>
            <a:pPr marL="41275" algn="r">
              <a:spcBef>
                <a:spcPts val="650"/>
              </a:spcBef>
            </a:pPr>
            <a:r>
              <a:rPr lang="en-US" sz="1000">
                <a:solidFill>
                  <a:srgbClr val="FFCD7F"/>
                </a:solidFill>
                <a:cs typeface="Times" charset="0"/>
              </a:rPr>
              <a:t>Page     </a:t>
            </a:r>
          </a:p>
        </p:txBody>
      </p:sp>
      <p:pic>
        <p:nvPicPr>
          <p:cNvPr id="10854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-76200"/>
            <a:ext cx="7162800" cy="1295400"/>
          </a:xfrm>
        </p:spPr>
        <p:txBody>
          <a:bodyPr rIns="133350"/>
          <a:lstStyle/>
          <a:p>
            <a:pPr indent="0" eaLnBrk="1" hangingPunct="1">
              <a:defRPr/>
            </a:pP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Role of the “frost line” </a:t>
            </a:r>
            <a:b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</a:b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or “ice line”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41300" y="1270000"/>
            <a:ext cx="8439150" cy="3530600"/>
          </a:xfrm>
        </p:spPr>
        <p:txBody>
          <a:bodyPr rIns="133350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>
                <a:latin typeface="Gill Sans" charset="0"/>
                <a:ea typeface="ヒラギノ角ゴ ProN W3" charset="0"/>
                <a:cs typeface="ヒラギノ角ゴ ProN W3" charset="0"/>
              </a:rPr>
              <a:t>Our Solar System has small rocky planets close to star, large gas giants further away</a:t>
            </a:r>
          </a:p>
          <a:p>
            <a:pPr marL="727075" lvl="1" eaLnBrk="1" hangingPunct="1">
              <a:lnSpc>
                <a:spcPct val="90000"/>
              </a:lnSpc>
              <a:defRPr/>
            </a:pPr>
            <a:r>
              <a:rPr lang="en-US" sz="2400">
                <a:latin typeface="Gill Sans" charset="0"/>
                <a:ea typeface="ヒラギノ角ゴ ProN W3" charset="0"/>
                <a:cs typeface="ヒラギノ角ゴ ProN W3" charset="0"/>
              </a:rPr>
              <a:t>no experience of </a:t>
            </a:r>
            <a:r>
              <a:rPr lang="en-US" sz="2400">
                <a:solidFill>
                  <a:srgbClr val="FFFF99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large massive</a:t>
            </a:r>
            <a:r>
              <a:rPr lang="en-US" sz="2400">
                <a:latin typeface="Gill Sans" charset="0"/>
                <a:ea typeface="ヒラギノ角ゴ ProN W3" charset="0"/>
                <a:cs typeface="ヒラギノ角ゴ ProN W3" charset="0"/>
              </a:rPr>
              <a:t> planets </a:t>
            </a:r>
            <a:r>
              <a:rPr lang="en-US" sz="2400">
                <a:solidFill>
                  <a:srgbClr val="FFFF99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close </a:t>
            </a:r>
            <a:r>
              <a:rPr lang="en-US" sz="2400">
                <a:latin typeface="Gill Sans" charset="0"/>
                <a:ea typeface="ヒラギノ角ゴ ProN W3" charset="0"/>
                <a:cs typeface="ヒラギノ角ゴ ProN W3" charset="0"/>
              </a:rPr>
              <a:t>to sun in our Solar System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>
                <a:latin typeface="Gill Sans" charset="0"/>
                <a:ea typeface="ヒラギノ角ゴ ProN W3" charset="0"/>
                <a:cs typeface="ヒラギノ角ゴ ProN W3" charset="0"/>
              </a:rPr>
              <a:t>Theory of giant planet formation says they have to form outside </a:t>
            </a:r>
            <a:r>
              <a:rPr lang="ja-JP" altLang="en-US" sz="2800">
                <a:latin typeface="Gill Sans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sz="2800">
                <a:latin typeface="Gill Sans" charset="0"/>
                <a:ea typeface="ヒラギノ角ゴ ProN W3" charset="0"/>
                <a:cs typeface="ヒラギノ角ゴ ProN W3" charset="0"/>
              </a:rPr>
              <a:t>frost line</a:t>
            </a:r>
            <a:r>
              <a:rPr lang="ja-JP" altLang="en-US" sz="2800">
                <a:latin typeface="Gill Sans" charset="0"/>
                <a:ea typeface="ヒラギノ角ゴ ProN W3" charset="0"/>
                <a:cs typeface="ヒラギノ角ゴ ProN W3" charset="0"/>
              </a:rPr>
              <a:t>”</a:t>
            </a:r>
            <a:endParaRPr lang="en-US" sz="280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108550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" t="5496" r="2052" b="6410"/>
          <a:stretch>
            <a:fillRect/>
          </a:stretch>
        </p:blipFill>
        <p:spPr bwMode="auto">
          <a:xfrm>
            <a:off x="2116138" y="3895725"/>
            <a:ext cx="5497512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6682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sp>
        <p:nvSpPr>
          <p:cNvPr id="108546" name="Rectangle 2"/>
          <p:cNvSpPr>
            <a:spLocks/>
          </p:cNvSpPr>
          <p:nvPr/>
        </p:nvSpPr>
        <p:spPr bwMode="auto">
          <a:xfrm>
            <a:off x="6769100" y="6613525"/>
            <a:ext cx="2374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/>
          <a:lstStyle/>
          <a:p>
            <a:pPr marL="41275" algn="r">
              <a:spcBef>
                <a:spcPts val="650"/>
              </a:spcBef>
            </a:pPr>
            <a:r>
              <a:rPr lang="en-US" sz="1000">
                <a:solidFill>
                  <a:srgbClr val="FFCD7F"/>
                </a:solidFill>
                <a:cs typeface="Times" charset="0"/>
              </a:rPr>
              <a:t>Page     </a:t>
            </a:r>
          </a:p>
        </p:txBody>
      </p:sp>
      <p:pic>
        <p:nvPicPr>
          <p:cNvPr id="10854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7162800" cy="1295400"/>
          </a:xfrm>
        </p:spPr>
        <p:txBody>
          <a:bodyPr rIns="133350"/>
          <a:lstStyle/>
          <a:p>
            <a:pPr indent="0" eaLnBrk="1" hangingPunct="1">
              <a:defRPr/>
            </a:pP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New evidence that the “ice line” is real in other solar systems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41300" y="1270000"/>
            <a:ext cx="8439150" cy="1473200"/>
          </a:xfrm>
        </p:spPr>
        <p:txBody>
          <a:bodyPr rIns="133350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Gill Sans" charset="0"/>
                <a:ea typeface="ヒラギノ角ゴ ProN W3" charset="0"/>
                <a:cs typeface="ヒラギノ角ゴ ProN W3" charset="0"/>
              </a:rPr>
              <a:t>Disk around young star TW Hydra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Gill Sans" charset="0"/>
                <a:ea typeface="ヒラギノ角ゴ ProN W3" charset="0"/>
                <a:cs typeface="ヒラギノ角ゴ ProN W3" charset="0"/>
              </a:rPr>
              <a:t>Observed at brand new Atacama Large Millimeter Array (ALMA) by Qi and colleagues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30480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LM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276600"/>
            <a:ext cx="501049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653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sp>
        <p:nvSpPr>
          <p:cNvPr id="108546" name="Rectangle 2"/>
          <p:cNvSpPr>
            <a:spLocks/>
          </p:cNvSpPr>
          <p:nvPr/>
        </p:nvSpPr>
        <p:spPr bwMode="auto">
          <a:xfrm>
            <a:off x="6769100" y="6613525"/>
            <a:ext cx="2374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/>
          <a:lstStyle/>
          <a:p>
            <a:pPr marL="41275" algn="r">
              <a:spcBef>
                <a:spcPts val="650"/>
              </a:spcBef>
            </a:pPr>
            <a:r>
              <a:rPr lang="en-US" sz="1000">
                <a:solidFill>
                  <a:srgbClr val="FFCD7F"/>
                </a:solidFill>
                <a:cs typeface="Times" charset="0"/>
              </a:rPr>
              <a:t>Page     </a:t>
            </a:r>
          </a:p>
        </p:txBody>
      </p:sp>
      <p:pic>
        <p:nvPicPr>
          <p:cNvPr id="10854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7162800" cy="1295400"/>
          </a:xfrm>
        </p:spPr>
        <p:txBody>
          <a:bodyPr rIns="133350"/>
          <a:lstStyle/>
          <a:p>
            <a:pPr indent="0" eaLnBrk="1" hangingPunct="1">
              <a:defRPr/>
            </a:pP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New evidence that the “ice line” is real in other solar systems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41300" y="1270000"/>
            <a:ext cx="8439150" cy="2006600"/>
          </a:xfrm>
        </p:spPr>
        <p:txBody>
          <a:bodyPr rIns="133350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Gill Sans" charset="0"/>
                <a:ea typeface="ヒラギノ角ゴ ProN W3" charset="0"/>
                <a:cs typeface="ヒラギノ角ゴ ProN W3" charset="0"/>
              </a:rPr>
              <a:t>Disk around young star TW Hydra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Gill Sans" charset="0"/>
                <a:ea typeface="ヒラギノ角ゴ ProN W3" charset="0"/>
                <a:cs typeface="ヒラギノ角ゴ ProN W3" charset="0"/>
              </a:rPr>
              <a:t>Observed at brand new Atacama Large Millimeter Array (ALMA) by Qi and colleagues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Gill Sans" charset="0"/>
                <a:ea typeface="ヒラギノ角ゴ ProN W3" charset="0"/>
                <a:cs typeface="ヒラギノ角ゴ ProN W3" charset="0"/>
              </a:rPr>
              <a:t>Red dashed line shows position of “ice line” of CO</a:t>
            </a:r>
          </a:p>
        </p:txBody>
      </p:sp>
      <p:pic>
        <p:nvPicPr>
          <p:cNvPr id="2" name="Picture 1" descr="Qi_2013_CO_Snowline_cropp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657600"/>
            <a:ext cx="7010400" cy="2927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0480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386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sp>
        <p:nvSpPr>
          <p:cNvPr id="111618" name="Rectangle 2"/>
          <p:cNvSpPr>
            <a:spLocks/>
          </p:cNvSpPr>
          <p:nvPr/>
        </p:nvSpPr>
        <p:spPr bwMode="auto">
          <a:xfrm>
            <a:off x="6769100" y="6613525"/>
            <a:ext cx="2374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/>
          <a:lstStyle/>
          <a:p>
            <a:pPr marL="41275" algn="r">
              <a:spcBef>
                <a:spcPts val="650"/>
              </a:spcBef>
            </a:pPr>
            <a:r>
              <a:rPr lang="en-US" sz="1000">
                <a:solidFill>
                  <a:srgbClr val="FFCD7F"/>
                </a:solidFill>
                <a:cs typeface="Times" charset="0"/>
              </a:rPr>
              <a:t>Page     </a:t>
            </a:r>
          </a:p>
        </p:txBody>
      </p:sp>
      <p:pic>
        <p:nvPicPr>
          <p:cNvPr id="11161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/>
        <p:txBody>
          <a:bodyPr rIns="133350"/>
          <a:lstStyle/>
          <a:p>
            <a:pPr indent="0" eaLnBrk="1" hangingPunct="1">
              <a:defRPr/>
            </a:pPr>
            <a:r>
              <a:rPr lang="en-US">
                <a:latin typeface="Gill Sans" charset="0"/>
                <a:ea typeface="ヒラギノ角ゴ ProN W3" charset="0"/>
                <a:cs typeface="ヒラギノ角ゴ ProN W3" charset="0"/>
              </a:rPr>
              <a:t>How are giant extrasolar planets formed?</a:t>
            </a:r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1485900"/>
            <a:ext cx="4673600" cy="5372100"/>
          </a:xfrm>
        </p:spPr>
        <p:txBody>
          <a:bodyPr rIns="133350"/>
          <a:lstStyle/>
          <a:p>
            <a:pPr marL="384175" indent="-342900"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dirty="0">
                <a:latin typeface="Gill Sans" charset="0"/>
                <a:ea typeface="ヒラギノ角ゴ ProN W3" charset="0"/>
                <a:cs typeface="ヒラギノ角ゴ ProN W3" charset="0"/>
              </a:rPr>
              <a:t>Theory for our Solar System:</a:t>
            </a:r>
          </a:p>
          <a:p>
            <a:pPr marL="784225" lvl="1" indent="-285750" eaLnBrk="1" hangingPunct="1">
              <a:lnSpc>
                <a:spcPct val="90000"/>
              </a:lnSpc>
              <a:spcBef>
                <a:spcPts val="700"/>
              </a:spcBef>
              <a:defRPr/>
            </a:pPr>
            <a:r>
              <a:rPr lang="en-US" sz="2000" dirty="0">
                <a:latin typeface="Gill Sans" charset="0"/>
                <a:ea typeface="ヒラギノ角ゴ ProN W3" charset="0"/>
                <a:cs typeface="ヒラギノ角ゴ ProN W3" charset="0"/>
              </a:rPr>
              <a:t>Stellar wind from young Sun blew volatiles outwards</a:t>
            </a:r>
          </a:p>
          <a:p>
            <a:pPr marL="784225" lvl="1" indent="-285750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ja-JP" altLang="en-US" sz="2000" dirty="0">
                <a:latin typeface="Gill Sans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sz="2000" dirty="0">
                <a:latin typeface="Gill Sans" charset="0"/>
                <a:ea typeface="ヒラギノ角ゴ ProN W3" charset="0"/>
                <a:cs typeface="ヒラギノ角ゴ ProN W3" charset="0"/>
              </a:rPr>
              <a:t>Snowstorm</a:t>
            </a:r>
            <a:r>
              <a:rPr lang="ja-JP" altLang="en-US" sz="2000" dirty="0">
                <a:latin typeface="Gill Sans" charset="0"/>
                <a:ea typeface="ヒラギノ角ゴ ProN W3" charset="0"/>
                <a:cs typeface="ヒラギノ角ゴ ProN W3" charset="0"/>
              </a:rPr>
              <a:t>”</a:t>
            </a:r>
            <a:r>
              <a:rPr lang="en-US" sz="2000" dirty="0">
                <a:latin typeface="Gill Sans" charset="0"/>
                <a:ea typeface="ヒラギノ角ゴ ProN W3" charset="0"/>
                <a:cs typeface="ヒラギノ角ゴ ProN W3" charset="0"/>
              </a:rPr>
              <a:t> at 5 AU where water-ice solidified</a:t>
            </a:r>
          </a:p>
          <a:p>
            <a:pPr marL="784225" lvl="1" indent="-285750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2000" dirty="0">
                <a:latin typeface="Gill Sans" charset="0"/>
                <a:ea typeface="ヒラギノ角ゴ ProN W3" charset="0"/>
                <a:cs typeface="ヒラギノ角ゴ ProN W3" charset="0"/>
              </a:rPr>
              <a:t>Fast accretion of large icy planet (~10 </a:t>
            </a:r>
            <a:r>
              <a:rPr lang="en-US" sz="2000" dirty="0" err="1">
                <a:latin typeface="Gill Sans" charset="0"/>
                <a:ea typeface="ヒラギノ角ゴ ProN W3" charset="0"/>
                <a:cs typeface="ヒラギノ角ゴ ProN W3" charset="0"/>
              </a:rPr>
              <a:t>M</a:t>
            </a:r>
            <a:r>
              <a:rPr lang="en-US" sz="2000" baseline="-25000" dirty="0" err="1">
                <a:latin typeface="Gill Sans" charset="0"/>
                <a:ea typeface="ヒラギノ角ゴ ProN W3" charset="0"/>
                <a:cs typeface="ヒラギノ角ゴ ProN W3" charset="0"/>
              </a:rPr>
              <a:t>Earth</a:t>
            </a:r>
            <a:r>
              <a:rPr lang="en-US" sz="2000" dirty="0">
                <a:latin typeface="Gill Sans" charset="0"/>
                <a:ea typeface="ヒラギノ角ゴ ProN W3" charset="0"/>
                <a:cs typeface="ヒラギノ角ゴ ProN W3" charset="0"/>
              </a:rPr>
              <a:t>) which then collected H/He atmosphere</a:t>
            </a:r>
          </a:p>
          <a:p>
            <a:pPr marL="1184275" lvl="2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2000" dirty="0">
                <a:latin typeface="Gill Sans" charset="0"/>
                <a:ea typeface="ヒラギノ角ゴ ProN W3" charset="0"/>
                <a:cs typeface="ヒラギノ角ゴ ProN W3" charset="0"/>
              </a:rPr>
              <a:t>Gas giants Jupiter, Saturn just outside </a:t>
            </a:r>
            <a:r>
              <a:rPr lang="ja-JP" altLang="en-US" sz="2000" dirty="0">
                <a:latin typeface="Gill Sans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sz="2000" dirty="0">
                <a:latin typeface="Gill Sans" charset="0"/>
                <a:ea typeface="ヒラギノ角ゴ ProN W3" charset="0"/>
                <a:cs typeface="ヒラギノ角ゴ ProN W3" charset="0"/>
              </a:rPr>
              <a:t>frost line</a:t>
            </a:r>
            <a:r>
              <a:rPr lang="ja-JP" altLang="en-US" sz="2000" dirty="0">
                <a:latin typeface="Gill Sans" charset="0"/>
                <a:ea typeface="ヒラギノ角ゴ ProN W3" charset="0"/>
                <a:cs typeface="ヒラギノ角ゴ ProN W3" charset="0"/>
              </a:rPr>
              <a:t>”</a:t>
            </a:r>
            <a:endParaRPr lang="en-US" sz="2000" dirty="0"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marL="1184275" lvl="2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2000" dirty="0">
                <a:latin typeface="Gill Sans" charset="0"/>
                <a:ea typeface="ヒラギノ角ゴ ProN W3" charset="0"/>
                <a:cs typeface="ヒラギノ角ゴ ProN W3" charset="0"/>
              </a:rPr>
              <a:t>Small rocky planets inside</a:t>
            </a:r>
          </a:p>
          <a:p>
            <a:pPr marL="1184275" lvl="2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2000" dirty="0">
                <a:latin typeface="Gill Sans" charset="0"/>
                <a:ea typeface="ヒラギノ角ゴ ProN W3" charset="0"/>
                <a:cs typeface="ヒラギノ角ゴ ProN W3" charset="0"/>
              </a:rPr>
              <a:t>Slowly accreting icy planets in outer system (Uranus, Neptune)</a:t>
            </a:r>
          </a:p>
        </p:txBody>
      </p:sp>
      <p:sp>
        <p:nvSpPr>
          <p:cNvPr id="86022" name="Rectangle 6"/>
          <p:cNvSpPr>
            <a:spLocks/>
          </p:cNvSpPr>
          <p:nvPr/>
        </p:nvSpPr>
        <p:spPr bwMode="auto">
          <a:xfrm>
            <a:off x="4770438" y="1498600"/>
            <a:ext cx="4178300" cy="482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1275" bIns="0"/>
          <a:lstStyle/>
          <a:p>
            <a:pPr marL="327025" indent="-285750">
              <a:lnSpc>
                <a:spcPct val="90000"/>
              </a:lnSpc>
              <a:spcBef>
                <a:spcPts val="550"/>
              </a:spcBef>
              <a:buClr>
                <a:srgbClr val="FFCD7F"/>
              </a:buClr>
              <a:buSzPct val="100000"/>
              <a:buFont typeface="Gill Sans" charset="0"/>
              <a:buChar char="•"/>
              <a:defRPr/>
            </a:pPr>
            <a:r>
              <a:rPr lang="en-US" dirty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Extrasolar giant planets:</a:t>
            </a:r>
          </a:p>
          <a:p>
            <a:pPr marL="327025" indent="-285750">
              <a:lnSpc>
                <a:spcPct val="90000"/>
              </a:lnSpc>
              <a:spcBef>
                <a:spcPts val="550"/>
              </a:spcBef>
              <a:buClr>
                <a:srgbClr val="FFCD7F"/>
              </a:buClr>
              <a:buSzPct val="100000"/>
              <a:buFont typeface="Gill Sans" charset="0"/>
              <a:buChar char="–"/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Do they form in situ?</a:t>
            </a:r>
          </a:p>
          <a:p>
            <a:pPr marL="327025" indent="-285750">
              <a:lnSpc>
                <a:spcPct val="90000"/>
              </a:lnSpc>
              <a:spcBef>
                <a:spcPts val="450"/>
              </a:spcBef>
              <a:buClr>
                <a:srgbClr val="FFCD7F"/>
              </a:buClr>
              <a:buSzPct val="100000"/>
              <a:buFont typeface="Gill Sans" charset="0"/>
              <a:buChar char="»"/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looks impossible: too hot for ices, too little material for rock</a:t>
            </a:r>
          </a:p>
          <a:p>
            <a:pPr marL="327025" indent="-285750">
              <a:lnSpc>
                <a:spcPct val="90000"/>
              </a:lnSpc>
              <a:spcBef>
                <a:spcPts val="450"/>
              </a:spcBef>
              <a:buClr>
                <a:srgbClr val="FFCD7F"/>
              </a:buClr>
              <a:buSzPct val="100000"/>
              <a:buFont typeface="Gill Sans" charset="0"/>
              <a:buChar char="–"/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Do they form outside frost line and migrate inwards?</a:t>
            </a:r>
          </a:p>
          <a:p>
            <a:pPr marL="327025" indent="-285750">
              <a:lnSpc>
                <a:spcPct val="90000"/>
              </a:lnSpc>
              <a:spcBef>
                <a:spcPts val="450"/>
              </a:spcBef>
              <a:buClr>
                <a:srgbClr val="FFCD7F"/>
              </a:buClr>
              <a:buSzPct val="100000"/>
              <a:buFont typeface="Gill Sans" charset="0"/>
              <a:buChar char="»"/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planet forms in gas/dust disc around star</a:t>
            </a:r>
          </a:p>
          <a:p>
            <a:pPr marL="327025" indent="-285750">
              <a:lnSpc>
                <a:spcPct val="90000"/>
              </a:lnSpc>
              <a:spcBef>
                <a:spcPts val="450"/>
              </a:spcBef>
              <a:buClr>
                <a:srgbClr val="FFCD7F"/>
              </a:buClr>
              <a:buSzPct val="100000"/>
              <a:buFont typeface="Gill Sans" charset="0"/>
              <a:buChar char="»"/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drag from remaining gas/dust causes it to spiral inwards</a:t>
            </a:r>
          </a:p>
          <a:p>
            <a:pPr marL="327025" indent="-285750">
              <a:lnSpc>
                <a:spcPct val="90000"/>
              </a:lnSpc>
              <a:spcBef>
                <a:spcPts val="450"/>
              </a:spcBef>
              <a:buClr>
                <a:srgbClr val="FFCD7F"/>
              </a:buClr>
              <a:buSzPct val="100000"/>
              <a:buFont typeface="Gill Sans" charset="0"/>
              <a:buChar char="»"/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or scattering from other giant planets causes migration</a:t>
            </a:r>
          </a:p>
          <a:p>
            <a:pPr marL="327025" indent="-285750">
              <a:lnSpc>
                <a:spcPct val="90000"/>
              </a:lnSpc>
              <a:spcBef>
                <a:spcPts val="450"/>
              </a:spcBef>
              <a:buClr>
                <a:srgbClr val="66FFFF"/>
              </a:buClr>
              <a:buSzPct val="100000"/>
              <a:buFont typeface="Gill Sans" charset="0"/>
              <a:buChar char="»"/>
              <a:defRPr/>
            </a:pPr>
            <a:r>
              <a:rPr lang="en-US" sz="2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why does it stop?</a:t>
            </a:r>
          </a:p>
        </p:txBody>
      </p:sp>
    </p:spTree>
    <p:extLst>
      <p:ext uri="{BB962C8B-B14F-4D97-AF65-F5344CB8AC3E}">
        <p14:creationId xmlns:p14="http://schemas.microsoft.com/office/powerpoint/2010/main" val="24446307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sp>
        <p:nvSpPr>
          <p:cNvPr id="107522" name="Rectangle 2"/>
          <p:cNvSpPr>
            <a:spLocks/>
          </p:cNvSpPr>
          <p:nvPr/>
        </p:nvSpPr>
        <p:spPr bwMode="auto">
          <a:xfrm>
            <a:off x="6769100" y="6613525"/>
            <a:ext cx="2374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/>
          <a:lstStyle/>
          <a:p>
            <a:pPr marL="41275" algn="r">
              <a:spcBef>
                <a:spcPts val="650"/>
              </a:spcBef>
            </a:pPr>
            <a:r>
              <a:rPr lang="en-US" sz="1000">
                <a:solidFill>
                  <a:srgbClr val="FFCD7F"/>
                </a:solidFill>
                <a:cs typeface="Times" charset="0"/>
              </a:rPr>
              <a:t>Page     </a:t>
            </a:r>
          </a:p>
        </p:txBody>
      </p:sp>
      <p:pic>
        <p:nvPicPr>
          <p:cNvPr id="10752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/>
        <p:txBody>
          <a:bodyPr rIns="133350"/>
          <a:lstStyle/>
          <a:p>
            <a:pPr indent="0" eaLnBrk="1" hangingPunct="1">
              <a:defRPr/>
            </a:pPr>
            <a:r>
              <a:rPr lang="en-US" sz="3600" dirty="0" smtClean="0">
                <a:latin typeface="Gill Sans" charset="0"/>
                <a:ea typeface="ヒラギノ角ゴ ProN W3" charset="0"/>
                <a:cs typeface="ヒラギノ角ゴ ProN W3" charset="0"/>
              </a:rPr>
              <a:t>Outline of lecture</a:t>
            </a:r>
            <a:endParaRPr lang="en-US" sz="3600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534400" cy="3441700"/>
          </a:xfrm>
        </p:spPr>
        <p:txBody>
          <a:bodyPr rIns="133350"/>
          <a:lstStyle/>
          <a:p>
            <a:pPr eaLnBrk="1" hangingPunct="1">
              <a:defRPr/>
            </a:pPr>
            <a:r>
              <a:rPr lang="en-US" sz="3600" dirty="0">
                <a:latin typeface="Gill Sans" charset="0"/>
                <a:ea typeface="ヒラギノ角ゴ ProN W3" charset="0"/>
                <a:cs typeface="ヒラギノ角ゴ ProN W3" charset="0"/>
              </a:rPr>
              <a:t>Formation of protoplanetary disks</a:t>
            </a:r>
          </a:p>
          <a:p>
            <a:pPr eaLnBrk="1" hangingPunct="1">
              <a:defRPr/>
            </a:pPr>
            <a:r>
              <a:rPr lang="en-US" sz="3600" dirty="0">
                <a:latin typeface="Gill Sans" charset="0"/>
                <a:ea typeface="ヒラギノ角ゴ ProN W3" charset="0"/>
                <a:cs typeface="ヒラギノ角ゴ ProN W3" charset="0"/>
              </a:rPr>
              <a:t>Orbits </a:t>
            </a:r>
            <a:r>
              <a:rPr lang="en-US" sz="3600" dirty="0" smtClean="0">
                <a:latin typeface="Gill Sans" charset="0"/>
                <a:ea typeface="ヒラギノ角ゴ ProN W3" charset="0"/>
                <a:cs typeface="ヒラギノ角ゴ ProN W3" charset="0"/>
              </a:rPr>
              <a:t>and masses of </a:t>
            </a:r>
            <a:r>
              <a:rPr lang="en-US" sz="3600" dirty="0" err="1">
                <a:latin typeface="Gill Sans" charset="0"/>
                <a:ea typeface="ヒラギノ角ゴ ProN W3" charset="0"/>
                <a:cs typeface="ヒラギノ角ゴ ProN W3" charset="0"/>
              </a:rPr>
              <a:t>exoplanets</a:t>
            </a:r>
            <a:endParaRPr lang="en-US" sz="3600" dirty="0"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eaLnBrk="1" hangingPunct="1">
              <a:defRPr/>
            </a:pPr>
            <a:r>
              <a:rPr lang="en-US" sz="3600" dirty="0" smtClean="0">
                <a:latin typeface="Gill Sans" charset="0"/>
                <a:ea typeface="ヒラギノ角ゴ ProN W3" charset="0"/>
                <a:cs typeface="ヒラギノ角ゴ ProN W3" charset="0"/>
              </a:rPr>
              <a:t>Planet </a:t>
            </a:r>
            <a:r>
              <a:rPr lang="en-US" sz="3600" dirty="0">
                <a:latin typeface="Gill Sans" charset="0"/>
                <a:ea typeface="ヒラギノ角ゴ ProN W3" charset="0"/>
                <a:cs typeface="ヒラギノ角ゴ ProN W3" charset="0"/>
              </a:rPr>
              <a:t>formation in the light of what we know about </a:t>
            </a:r>
            <a:r>
              <a:rPr lang="en-US" sz="3600" dirty="0" err="1" smtClean="0">
                <a:latin typeface="Gill Sans" charset="0"/>
                <a:ea typeface="ヒラギノ角ゴ ProN W3" charset="0"/>
                <a:cs typeface="ヒラギノ角ゴ ProN W3" charset="0"/>
              </a:rPr>
              <a:t>exoplanets</a:t>
            </a:r>
            <a:r>
              <a:rPr lang="en-US" sz="3600" dirty="0" smtClean="0">
                <a:latin typeface="Gill Sans" charset="0"/>
                <a:ea typeface="ヒラギノ角ゴ ProN W3" charset="0"/>
                <a:cs typeface="ヒラギノ角ゴ ProN W3" charset="0"/>
              </a:rPr>
              <a:t> today</a:t>
            </a:r>
            <a:endParaRPr lang="en-US" sz="3600" dirty="0"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eaLnBrk="1" hangingPunct="1">
              <a:defRPr/>
            </a:pPr>
            <a:r>
              <a:rPr lang="en-US" sz="3600" dirty="0" smtClean="0">
                <a:latin typeface="Gill Sans" charset="0"/>
                <a:ea typeface="ヒラギノ角ゴ ProN W3" charset="0"/>
                <a:cs typeface="ヒラギノ角ゴ ProN W3" charset="0"/>
              </a:rPr>
              <a:t>Atmospheres </a:t>
            </a:r>
            <a:r>
              <a:rPr lang="en-US" sz="3600" dirty="0">
                <a:latin typeface="Gill Sans" charset="0"/>
                <a:ea typeface="ヒラギノ角ゴ ProN W3" charset="0"/>
                <a:cs typeface="ヒラギノ角ゴ ProN W3" charset="0"/>
              </a:rPr>
              <a:t>of </a:t>
            </a:r>
            <a:r>
              <a:rPr lang="en-US" sz="3600" dirty="0" err="1" smtClean="0">
                <a:latin typeface="Gill Sans" charset="0"/>
                <a:ea typeface="ヒラギノ角ゴ ProN W3" charset="0"/>
                <a:cs typeface="ヒラギノ角ゴ ProN W3" charset="0"/>
              </a:rPr>
              <a:t>exoplanets</a:t>
            </a:r>
            <a:endParaRPr lang="en-US" sz="3600" dirty="0" smtClean="0"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eaLnBrk="1" hangingPunct="1">
              <a:defRPr/>
            </a:pPr>
            <a:r>
              <a:rPr lang="en-US" sz="3600" dirty="0" smtClean="0">
                <a:latin typeface="Gill Sans" charset="0"/>
                <a:ea typeface="ヒラギノ角ゴ ProN W3" charset="0"/>
                <a:cs typeface="ヒラギノ角ゴ ProN W3" charset="0"/>
              </a:rPr>
              <a:t>Future </a:t>
            </a:r>
            <a:r>
              <a:rPr lang="en-US" sz="3600" dirty="0" err="1" smtClean="0">
                <a:latin typeface="Gill Sans" charset="0"/>
                <a:ea typeface="ヒラギノ角ゴ ProN W3" charset="0"/>
                <a:cs typeface="ヒラギノ角ゴ ProN W3" charset="0"/>
              </a:rPr>
              <a:t>exoplanet</a:t>
            </a:r>
            <a:r>
              <a:rPr lang="en-US" sz="3600" dirty="0" smtClean="0">
                <a:latin typeface="Gill Sans" charset="0"/>
                <a:ea typeface="ヒラギノ角ゴ ProN W3" charset="0"/>
                <a:cs typeface="ヒラギノ角ゴ ProN W3" charset="0"/>
              </a:rPr>
              <a:t> detection plans</a:t>
            </a:r>
            <a:endParaRPr lang="en-US" sz="3600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sp>
        <p:nvSpPr>
          <p:cNvPr id="112642" name="Rectangle 2"/>
          <p:cNvSpPr>
            <a:spLocks/>
          </p:cNvSpPr>
          <p:nvPr/>
        </p:nvSpPr>
        <p:spPr bwMode="auto">
          <a:xfrm>
            <a:off x="6769100" y="6613525"/>
            <a:ext cx="2374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/>
          <a:lstStyle/>
          <a:p>
            <a:pPr marL="41275" algn="r">
              <a:spcBef>
                <a:spcPts val="650"/>
              </a:spcBef>
            </a:pPr>
            <a:r>
              <a:rPr lang="en-US" sz="1000">
                <a:solidFill>
                  <a:srgbClr val="FFCD7F"/>
                </a:solidFill>
                <a:cs typeface="Times" charset="0"/>
              </a:rPr>
              <a:t>Page     </a:t>
            </a:r>
          </a:p>
        </p:txBody>
      </p:sp>
      <p:pic>
        <p:nvPicPr>
          <p:cNvPr id="11264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4"/>
          <p:cNvSpPr>
            <a:spLocks noGrp="1" noChangeArrowheads="1"/>
          </p:cNvSpPr>
          <p:nvPr>
            <p:ph type="title"/>
          </p:nvPr>
        </p:nvSpPr>
        <p:spPr/>
        <p:txBody>
          <a:bodyPr rIns="133350"/>
          <a:lstStyle/>
          <a:p>
            <a:pPr indent="0" eaLnBrk="1" hangingPunct="1">
              <a:defRPr/>
            </a:pPr>
            <a:r>
              <a:rPr lang="en-US">
                <a:latin typeface="Gill Sans" charset="0"/>
                <a:ea typeface="ヒラギノ角ゴ ProN W3" charset="0"/>
                <a:cs typeface="ヒラギノ角ゴ ProN W3" charset="0"/>
              </a:rPr>
              <a:t>This is the </a:t>
            </a:r>
            <a:r>
              <a:rPr lang="ja-JP" altLang="en-US">
                <a:latin typeface="Gill Sans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>
                <a:latin typeface="Gill Sans" charset="0"/>
                <a:ea typeface="ヒラギノ角ゴ ProN W3" charset="0"/>
                <a:cs typeface="ヒラギノ角ゴ ProN W3" charset="0"/>
              </a:rPr>
              <a:t>paradigm shift</a:t>
            </a:r>
            <a:r>
              <a:rPr lang="ja-JP" altLang="en-US">
                <a:latin typeface="Gill Sans" charset="0"/>
                <a:ea typeface="ヒラギノ角ゴ ProN W3" charset="0"/>
                <a:cs typeface="ヒラギノ角ゴ ProN W3" charset="0"/>
              </a:rPr>
              <a:t>”</a:t>
            </a:r>
            <a:endParaRPr lang="en-US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407400" cy="5257800"/>
          </a:xfrm>
        </p:spPr>
        <p:txBody>
          <a:bodyPr rIns="133350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>
                <a:latin typeface="Gill Sans" charset="0"/>
                <a:ea typeface="ヒラギノ角ゴ ProN W3" charset="0"/>
                <a:cs typeface="ヒラギノ角ゴ ProN W3" charset="0"/>
              </a:rPr>
              <a:t>Original theories of solar system formation developed when our own Solar System was the only one</a:t>
            </a:r>
          </a:p>
          <a:p>
            <a:pPr marL="727075" lvl="1" eaLnBrk="1" hangingPunct="1">
              <a:lnSpc>
                <a:spcPct val="90000"/>
              </a:lnSpc>
              <a:defRPr/>
            </a:pPr>
            <a:r>
              <a:rPr lang="en-US" sz="2400">
                <a:latin typeface="Gill Sans" charset="0"/>
                <a:ea typeface="ヒラギノ角ゴ ProN W3" charset="0"/>
                <a:cs typeface="ヒラギノ角ゴ ProN W3" charset="0"/>
              </a:rPr>
              <a:t>Mostly circular orbits</a:t>
            </a:r>
          </a:p>
          <a:p>
            <a:pPr marL="727075" lvl="1" eaLnBrk="1" hangingPunct="1">
              <a:lnSpc>
                <a:spcPct val="90000"/>
              </a:lnSpc>
              <a:defRPr/>
            </a:pPr>
            <a:r>
              <a:rPr lang="en-US" sz="2400">
                <a:latin typeface="Gill Sans" charset="0"/>
                <a:ea typeface="ヒラギノ角ゴ ProN W3" charset="0"/>
                <a:cs typeface="ヒラギノ角ゴ ProN W3" charset="0"/>
              </a:rPr>
              <a:t>Giant planets in outer solar system, terrestrial planets inside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>
                <a:latin typeface="Gill Sans" charset="0"/>
                <a:ea typeface="ヒラギノ角ゴ ProN W3" charset="0"/>
                <a:cs typeface="ヒラギノ角ゴ ProN W3" charset="0"/>
              </a:rPr>
              <a:t>New Solar Systems are (in general) not like ours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>
                <a:latin typeface="Gill Sans" charset="0"/>
                <a:ea typeface="ヒラギノ角ゴ ProN W3" charset="0"/>
                <a:cs typeface="ヒラギノ角ゴ ProN W3" charset="0"/>
              </a:rPr>
              <a:t>Needs a new theory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>
                <a:latin typeface="Gill Sans" charset="0"/>
                <a:ea typeface="ヒラギノ角ゴ ProN W3" charset="0"/>
                <a:cs typeface="ヒラギノ角ゴ ProN W3" charset="0"/>
              </a:rPr>
              <a:t>How to arrive at a new paradigm?</a:t>
            </a:r>
          </a:p>
          <a:p>
            <a:pPr marL="727075" lvl="1" eaLnBrk="1" hangingPunct="1">
              <a:lnSpc>
                <a:spcPct val="90000"/>
              </a:lnSpc>
              <a:defRPr/>
            </a:pPr>
            <a:r>
              <a:rPr lang="en-US" sz="2400">
                <a:latin typeface="Gill Sans" charset="0"/>
                <a:ea typeface="ヒラギノ角ゴ ProN W3" charset="0"/>
                <a:cs typeface="ヒラギノ角ゴ ProN W3" charset="0"/>
              </a:rPr>
              <a:t>Mostly use computer simulations to develop ideas, test hypotheses, make predictions</a:t>
            </a:r>
          </a:p>
          <a:p>
            <a:pPr marL="727075" lvl="1" eaLnBrk="1" hangingPunct="1">
              <a:lnSpc>
                <a:spcPct val="90000"/>
              </a:lnSpc>
              <a:defRPr/>
            </a:pPr>
            <a:r>
              <a:rPr lang="en-US" sz="2400">
                <a:latin typeface="Gill Sans" charset="0"/>
                <a:ea typeface="ヒラギノ角ゴ ProN W3" charset="0"/>
                <a:cs typeface="ヒラギノ角ゴ ProN W3" charset="0"/>
              </a:rPr>
              <a:t>Test predictions against observed young solar systems, disks</a:t>
            </a:r>
          </a:p>
        </p:txBody>
      </p:sp>
    </p:spTree>
    <p:extLst>
      <p:ext uri="{BB962C8B-B14F-4D97-AF65-F5344CB8AC3E}">
        <p14:creationId xmlns:p14="http://schemas.microsoft.com/office/powerpoint/2010/main" val="31008599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sp>
        <p:nvSpPr>
          <p:cNvPr id="113666" name="Rectangle 2"/>
          <p:cNvSpPr>
            <a:spLocks/>
          </p:cNvSpPr>
          <p:nvPr/>
        </p:nvSpPr>
        <p:spPr bwMode="auto">
          <a:xfrm>
            <a:off x="6769100" y="6613525"/>
            <a:ext cx="2374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/>
          <a:lstStyle/>
          <a:p>
            <a:pPr marL="41275" algn="r">
              <a:spcBef>
                <a:spcPts val="650"/>
              </a:spcBef>
            </a:pPr>
            <a:r>
              <a:rPr lang="en-US" sz="1000">
                <a:solidFill>
                  <a:srgbClr val="FFCD7F"/>
                </a:solidFill>
                <a:cs typeface="Times" charset="0"/>
              </a:rPr>
              <a:t>Page     </a:t>
            </a:r>
          </a:p>
        </p:txBody>
      </p:sp>
      <p:pic>
        <p:nvPicPr>
          <p:cNvPr id="11366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7162800" cy="1295400"/>
          </a:xfrm>
        </p:spPr>
        <p:txBody>
          <a:bodyPr rIns="133350"/>
          <a:lstStyle/>
          <a:p>
            <a:pPr indent="0" eaLnBrk="1" hangingPunct="1">
              <a:lnSpc>
                <a:spcPct val="90000"/>
              </a:lnSpc>
              <a:defRPr/>
            </a:pP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Theories for how giant planets got so close to their stars</a:t>
            </a:r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242300" cy="5257800"/>
          </a:xfrm>
        </p:spPr>
        <p:txBody>
          <a:bodyPr rIns="133350"/>
          <a:lstStyle/>
          <a:p>
            <a:pPr marL="498475" indent="-457200" eaLnBrk="1" hangingPunct="1">
              <a:buSzPct val="99000"/>
              <a:buFontTx/>
              <a:buAutoNum type="arabicPeriod"/>
              <a:defRPr/>
            </a:pPr>
            <a:r>
              <a:rPr lang="en-US" sz="2800" dirty="0">
                <a:latin typeface="Gill Sans" charset="0"/>
                <a:ea typeface="ヒラギノ角ゴ ProN W3" charset="0"/>
                <a:cs typeface="ヒラギノ角ゴ ProN W3" charset="0"/>
              </a:rPr>
              <a:t>Interactions between individual new planets and gaseous disk. </a:t>
            </a:r>
            <a:r>
              <a:rPr lang="ja-JP" altLang="en-US" sz="2800" dirty="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sz="2800" i="1" dirty="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Migration</a:t>
            </a:r>
            <a:r>
              <a:rPr lang="ja-JP" altLang="en-US" sz="2800" dirty="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”</a:t>
            </a:r>
            <a:endParaRPr lang="en-US" sz="2800" dirty="0"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marL="498475" indent="-457200" eaLnBrk="1" hangingPunct="1">
              <a:buSzPct val="99000"/>
              <a:buFontTx/>
              <a:buAutoNum type="arabicPeriod"/>
              <a:defRPr/>
            </a:pPr>
            <a:r>
              <a:rPr lang="en-US" sz="2800" dirty="0">
                <a:latin typeface="Gill Sans" charset="0"/>
                <a:ea typeface="ヒラギノ角ゴ ProN W3" charset="0"/>
                <a:cs typeface="ヒラギノ角ゴ ProN W3" charset="0"/>
              </a:rPr>
              <a:t>After gas disk cleared away, several giant planets in outer parts of solar system were left</a:t>
            </a:r>
          </a:p>
          <a:p>
            <a:pPr marL="879475" lvl="1" indent="-381000" eaLnBrk="1" hangingPunct="1">
              <a:defRPr/>
            </a:pPr>
            <a:r>
              <a:rPr lang="en-US" sz="2400" dirty="0">
                <a:latin typeface="Gill Sans" charset="0"/>
                <a:ea typeface="ヒラギノ角ゴ ProN W3" charset="0"/>
                <a:cs typeface="ヒラギノ角ゴ ProN W3" charset="0"/>
              </a:rPr>
              <a:t>Three-body gravitational interactions between them</a:t>
            </a:r>
          </a:p>
          <a:p>
            <a:pPr marL="879475" lvl="1" indent="-381000" eaLnBrk="1" hangingPunct="1">
              <a:defRPr/>
            </a:pPr>
            <a:r>
              <a:rPr lang="en-US" sz="2400" dirty="0">
                <a:latin typeface="Gill Sans" charset="0"/>
                <a:ea typeface="ヒラギノ角ゴ ProN W3" charset="0"/>
                <a:cs typeface="ヒラギノ角ゴ ProN W3" charset="0"/>
              </a:rPr>
              <a:t>One giant planet got slung outwards, a second was slung inwards and got </a:t>
            </a:r>
            <a:r>
              <a:rPr lang="ja-JP" altLang="en-US" sz="2400" dirty="0">
                <a:latin typeface="Gill Sans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sz="2400" dirty="0">
                <a:latin typeface="Gill Sans" charset="0"/>
                <a:ea typeface="ヒラギノ角ゴ ProN W3" charset="0"/>
                <a:cs typeface="ヒラギノ角ゴ ProN W3" charset="0"/>
              </a:rPr>
              <a:t>captured</a:t>
            </a:r>
            <a:r>
              <a:rPr lang="ja-JP" altLang="en-US" sz="2400" dirty="0">
                <a:latin typeface="Gill Sans" charset="0"/>
                <a:ea typeface="ヒラギノ角ゴ ProN W3" charset="0"/>
                <a:cs typeface="ヒラギノ角ゴ ProN W3" charset="0"/>
              </a:rPr>
              <a:t>”</a:t>
            </a:r>
            <a:r>
              <a:rPr lang="en-US" sz="2400" dirty="0">
                <a:latin typeface="Gill Sans" charset="0"/>
                <a:ea typeface="ヒラギノ角ゴ ProN W3" charset="0"/>
                <a:cs typeface="ヒラギノ角ゴ ProN W3" charset="0"/>
              </a:rPr>
              <a:t> by the star in a close orbit</a:t>
            </a:r>
          </a:p>
          <a:p>
            <a:pPr marL="879475" lvl="1" indent="-381000" eaLnBrk="1" hangingPunct="1">
              <a:defRPr/>
            </a:pPr>
            <a:r>
              <a:rPr lang="en-US" sz="2400" dirty="0">
                <a:latin typeface="Gill Sans" charset="0"/>
                <a:ea typeface="ヒラギノ角ゴ ProN W3" charset="0"/>
                <a:cs typeface="ヒラギノ角ゴ ProN W3" charset="0"/>
              </a:rPr>
              <a:t>But why </a:t>
            </a:r>
            <a:r>
              <a:rPr lang="en-US" sz="2400" dirty="0" err="1">
                <a:latin typeface="Gill Sans" charset="0"/>
                <a:ea typeface="ヒラギノ角ゴ ProN W3" charset="0"/>
                <a:cs typeface="ヒラギノ角ゴ ProN W3" charset="0"/>
              </a:rPr>
              <a:t>isn</a:t>
            </a:r>
            <a:r>
              <a:rPr lang="ja-JP" altLang="en-US" sz="2400" dirty="0">
                <a:latin typeface="Gill Sans" charset="0"/>
                <a:ea typeface="ヒラギノ角ゴ ProN W3" charset="0"/>
                <a:cs typeface="ヒラギノ角ゴ ProN W3" charset="0"/>
              </a:rPr>
              <a:t>’</a:t>
            </a:r>
            <a:r>
              <a:rPr lang="en-US" sz="2400" dirty="0">
                <a:latin typeface="Gill Sans" charset="0"/>
                <a:ea typeface="ヒラギノ角ゴ ProN W3" charset="0"/>
                <a:cs typeface="ヒラギノ角ゴ ProN W3" charset="0"/>
              </a:rPr>
              <a:t>t the close orbit very elliptical?</a:t>
            </a:r>
          </a:p>
          <a:p>
            <a:pPr marL="498475" indent="-457200" eaLnBrk="1" hangingPunct="1">
              <a:defRPr/>
            </a:pPr>
            <a:r>
              <a:rPr lang="en-US" sz="2800" dirty="0">
                <a:latin typeface="Gill Sans" charset="0"/>
                <a:ea typeface="ヒラギノ角ゴ ProN W3" charset="0"/>
                <a:cs typeface="ヒラギノ角ゴ ProN W3" charset="0"/>
              </a:rPr>
              <a:t>Why </a:t>
            </a:r>
            <a:r>
              <a:rPr lang="en-US" sz="2800" dirty="0" err="1">
                <a:latin typeface="Gill Sans" charset="0"/>
                <a:ea typeface="ヒラギノ角ゴ ProN W3" charset="0"/>
                <a:cs typeface="ヒラギノ角ゴ ProN W3" charset="0"/>
              </a:rPr>
              <a:t>didn</a:t>
            </a:r>
            <a:r>
              <a:rPr lang="ja-JP" altLang="en-US" sz="2800" dirty="0">
                <a:latin typeface="Gill Sans" charset="0"/>
                <a:ea typeface="ヒラギノ角ゴ ProN W3" charset="0"/>
                <a:cs typeface="ヒラギノ角ゴ ProN W3" charset="0"/>
              </a:rPr>
              <a:t>’</a:t>
            </a:r>
            <a:r>
              <a:rPr lang="en-US" sz="2800" dirty="0">
                <a:latin typeface="Gill Sans" charset="0"/>
                <a:ea typeface="ヒラギノ角ゴ ProN W3" charset="0"/>
                <a:cs typeface="ヒラギノ角ゴ ProN W3" charset="0"/>
              </a:rPr>
              <a:t>t </a:t>
            </a:r>
            <a:r>
              <a:rPr lang="en-US" sz="2800" dirty="0" smtClean="0">
                <a:latin typeface="Gill Sans" charset="0"/>
                <a:ea typeface="ヒラギノ角ゴ ProN W3" charset="0"/>
                <a:cs typeface="ヒラギノ角ゴ ProN W3" charset="0"/>
              </a:rPr>
              <a:t>our own Jupiter </a:t>
            </a:r>
            <a:r>
              <a:rPr lang="en-US" sz="2800" dirty="0">
                <a:latin typeface="Gill Sans" charset="0"/>
                <a:ea typeface="ヒラギノ角ゴ ProN W3" charset="0"/>
                <a:cs typeface="ヒラギノ角ゴ ProN W3" charset="0"/>
              </a:rPr>
              <a:t>migrate inwards close to Sun?</a:t>
            </a:r>
          </a:p>
        </p:txBody>
      </p:sp>
    </p:spTree>
    <p:extLst>
      <p:ext uri="{BB962C8B-B14F-4D97-AF65-F5344CB8AC3E}">
        <p14:creationId xmlns:p14="http://schemas.microsoft.com/office/powerpoint/2010/main" val="31191608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47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D59A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Planetary Migration in a </a:t>
            </a:r>
            <a:r>
              <a:rPr lang="en-US" dirty="0" smtClean="0">
                <a:solidFill>
                  <a:srgbClr val="FFD59A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/>
            </a:r>
            <a:br>
              <a:rPr lang="en-US" dirty="0" smtClean="0">
                <a:solidFill>
                  <a:srgbClr val="FFD59A"/>
                </a:solidFill>
                <a:latin typeface="Gill Sans" charset="0"/>
                <a:ea typeface="ヒラギノ角ゴ ProN W3" charset="0"/>
                <a:cs typeface="ヒラギノ角ゴ ProN W3" charset="0"/>
              </a:rPr>
            </a:br>
            <a:r>
              <a:rPr lang="en-US" dirty="0" smtClean="0">
                <a:solidFill>
                  <a:srgbClr val="FFD59A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massive </a:t>
            </a:r>
            <a:r>
              <a:rPr lang="en-US" dirty="0">
                <a:solidFill>
                  <a:srgbClr val="FFD59A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disk</a:t>
            </a:r>
          </a:p>
        </p:txBody>
      </p:sp>
      <p:sp>
        <p:nvSpPr>
          <p:cNvPr id="14909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1600200"/>
            <a:ext cx="3657600" cy="50292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800">
                <a:latin typeface="Gill Sans" charset="0"/>
                <a:ea typeface="ヒラギノ角ゴ ProN W3" charset="0"/>
                <a:cs typeface="ヒラギノ角ゴ ProN W3" charset="0"/>
              </a:rPr>
              <a:t>A young planet</a:t>
            </a:r>
            <a:r>
              <a:rPr lang="ja-JP" altLang="en-US" sz="2800">
                <a:latin typeface="Gill Sans" charset="0"/>
                <a:ea typeface="ヒラギノ角ゴ ProN W3" charset="0"/>
                <a:cs typeface="ヒラギノ角ゴ ProN W3" charset="0"/>
              </a:rPr>
              <a:t>’</a:t>
            </a:r>
            <a:r>
              <a:rPr lang="en-US" sz="2800">
                <a:latin typeface="Gill Sans" charset="0"/>
                <a:ea typeface="ヒラギノ角ゴ ProN W3" charset="0"/>
                <a:cs typeface="ヒラギノ角ゴ ProN W3" charset="0"/>
              </a:rPr>
              <a:t>s motion can create waves in a planet-forming disk.</a:t>
            </a:r>
          </a:p>
          <a:p>
            <a:pPr>
              <a:lnSpc>
                <a:spcPct val="90000"/>
              </a:lnSpc>
              <a:defRPr/>
            </a:pPr>
            <a:endParaRPr lang="en-US" sz="2800"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2800">
                <a:latin typeface="Gill Sans" charset="0"/>
                <a:ea typeface="ヒラギノ角ゴ ProN W3" charset="0"/>
                <a:cs typeface="ヒラギノ角ゴ ProN W3" charset="0"/>
              </a:rPr>
              <a:t>Models show that matter in these waves can tug on a planet, causing its orbit to migrate inward.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280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114691" name="Picture 9" descr="13_17_Figure-Unan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3"/>
          <a:stretch>
            <a:fillRect/>
          </a:stretch>
        </p:blipFill>
        <p:spPr bwMode="auto">
          <a:xfrm>
            <a:off x="228600" y="1690688"/>
            <a:ext cx="493395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pic>
        <p:nvPicPr>
          <p:cNvPr id="6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471940"/>
      </p:ext>
    </p:extLst>
  </p:cSld>
  <p:clrMapOvr>
    <a:masterClrMapping/>
  </p:clrMapOvr>
  <p:transition xmlns:p14="http://schemas.microsoft.com/office/powerpoint/2010/main"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sp>
        <p:nvSpPr>
          <p:cNvPr id="116738" name="Rectangle 2"/>
          <p:cNvSpPr>
            <a:spLocks/>
          </p:cNvSpPr>
          <p:nvPr/>
        </p:nvSpPr>
        <p:spPr bwMode="auto">
          <a:xfrm>
            <a:off x="6769100" y="6613525"/>
            <a:ext cx="2374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/>
          <a:lstStyle/>
          <a:p>
            <a:pPr marL="41275" algn="r">
              <a:spcBef>
                <a:spcPts val="650"/>
              </a:spcBef>
            </a:pPr>
            <a:r>
              <a:rPr lang="en-US" sz="1000">
                <a:solidFill>
                  <a:srgbClr val="FFCD7F"/>
                </a:solidFill>
                <a:cs typeface="Times" charset="0"/>
              </a:rPr>
              <a:t>Page     </a:t>
            </a:r>
          </a:p>
        </p:txBody>
      </p:sp>
      <p:pic>
        <p:nvPicPr>
          <p:cNvPr id="11673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/>
        <p:txBody>
          <a:bodyPr rIns="133350"/>
          <a:lstStyle/>
          <a:p>
            <a:pPr indent="0" eaLnBrk="1" hangingPunct="1">
              <a:defRPr/>
            </a:pPr>
            <a:r>
              <a:rPr lang="en-US" sz="3600">
                <a:latin typeface="Gill Sans" charset="0"/>
                <a:ea typeface="ヒラギノ角ゴ ProN W3" charset="0"/>
                <a:cs typeface="ヒラギノ角ゴ ProN W3" charset="0"/>
              </a:rPr>
              <a:t>1. Planet formation in gaseous disk</a:t>
            </a:r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22800" y="1625600"/>
            <a:ext cx="4191000" cy="5232400"/>
          </a:xfrm>
        </p:spPr>
        <p:txBody>
          <a:bodyPr rIns="133350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>
                <a:latin typeface="Gill Sans" charset="0"/>
                <a:ea typeface="ヒラギノ角ゴ ProN W3" charset="0"/>
                <a:cs typeface="ヒラギノ角ゴ ProN W3" charset="0"/>
              </a:rPr>
              <a:t>One planet in a gaseous disk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>
                <a:latin typeface="Gill Sans" charset="0"/>
                <a:ea typeface="ヒラギノ角ゴ ProN W3" charset="0"/>
                <a:cs typeface="ヒラギノ角ゴ ProN W3" charset="0"/>
              </a:rPr>
              <a:t>Accretion begins, gap starts to form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>
                <a:latin typeface="Gill Sans" charset="0"/>
                <a:ea typeface="ヒラギノ角ゴ ProN W3" charset="0"/>
                <a:cs typeface="ヒラギノ角ゴ ProN W3" charset="0"/>
              </a:rPr>
              <a:t>Planet can continue to accrete mass even after a </a:t>
            </a:r>
            <a:r>
              <a:rPr lang="ja-JP" altLang="en-US" sz="2800">
                <a:latin typeface="Gill Sans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sz="2800">
                <a:latin typeface="Gill Sans" charset="0"/>
                <a:ea typeface="ヒラギノ角ゴ ProN W3" charset="0"/>
                <a:cs typeface="ヒラギノ角ゴ ProN W3" charset="0"/>
              </a:rPr>
              <a:t>gap</a:t>
            </a:r>
            <a:r>
              <a:rPr lang="ja-JP" altLang="en-US" sz="2800">
                <a:latin typeface="Gill Sans" charset="0"/>
                <a:ea typeface="ヒラギノ角ゴ ProN W3" charset="0"/>
                <a:cs typeface="ヒラギノ角ゴ ProN W3" charset="0"/>
              </a:rPr>
              <a:t>”</a:t>
            </a:r>
            <a:r>
              <a:rPr lang="en-US" sz="2800">
                <a:latin typeface="Gill Sans" charset="0"/>
                <a:ea typeface="ヒラギノ角ゴ ProN W3" charset="0"/>
                <a:cs typeface="ヒラギノ角ゴ ProN W3" charset="0"/>
              </a:rPr>
              <a:t> in disk has formed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>
                <a:latin typeface="Gill Sans" charset="0"/>
                <a:ea typeface="ヒラギノ角ゴ ProN W3" charset="0"/>
                <a:cs typeface="ヒラギノ角ゴ ProN W3" charset="0"/>
              </a:rPr>
              <a:t>From computer simulation by Pawel Ciecielag</a:t>
            </a:r>
          </a:p>
        </p:txBody>
      </p:sp>
      <p:pic>
        <p:nvPicPr>
          <p:cNvPr id="89094" name="Picture 6"/>
          <p:cNvPicPr>
            <a:picLocks noChangeArrowheads="1"/>
          </p:cNvPicPr>
          <p:nvPr/>
        </p:nvPicPr>
        <p:blipFill>
          <a:blip r:embed="rId3"/>
          <a:srcRect b="33310"/>
          <a:stretch>
            <a:fillRect/>
          </a:stretch>
        </p:blipFill>
        <p:spPr bwMode="auto">
          <a:xfrm>
            <a:off x="241300" y="1631950"/>
            <a:ext cx="4240213" cy="4249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08080">
                <a:alpha val="7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70229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Line 2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sp>
        <p:nvSpPr>
          <p:cNvPr id="117763" name="Rectangle 3"/>
          <p:cNvSpPr>
            <a:spLocks/>
          </p:cNvSpPr>
          <p:nvPr/>
        </p:nvSpPr>
        <p:spPr bwMode="auto">
          <a:xfrm>
            <a:off x="6769100" y="6613525"/>
            <a:ext cx="2374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/>
          <a:lstStyle/>
          <a:p>
            <a:pPr marL="41275" algn="r">
              <a:spcBef>
                <a:spcPts val="650"/>
              </a:spcBef>
            </a:pPr>
            <a:r>
              <a:rPr lang="en-US" sz="1000">
                <a:solidFill>
                  <a:srgbClr val="FFCD7F"/>
                </a:solidFill>
                <a:cs typeface="Times" charset="0"/>
              </a:rPr>
              <a:t>Page     </a:t>
            </a:r>
          </a:p>
        </p:txBody>
      </p:sp>
      <p:pic>
        <p:nvPicPr>
          <p:cNvPr id="117764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-88900"/>
            <a:ext cx="5638800" cy="1308100"/>
          </a:xfrm>
        </p:spPr>
        <p:txBody>
          <a:bodyPr rIns="133350"/>
          <a:lstStyle/>
          <a:p>
            <a:pPr indent="0" eaLnBrk="1" hangingPunct="1">
              <a:lnSpc>
                <a:spcPct val="90000"/>
              </a:lnSpc>
              <a:defRPr/>
            </a:pP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Computer simulation by </a:t>
            </a:r>
            <a:r>
              <a:rPr lang="en-US" dirty="0" err="1">
                <a:latin typeface="Gill Sans" charset="0"/>
                <a:ea typeface="ヒラギノ角ゴ ProN W3" charset="0"/>
                <a:cs typeface="ヒラギノ角ゴ ProN W3" charset="0"/>
              </a:rPr>
              <a:t>Armitage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65100" y="1638300"/>
            <a:ext cx="2933700" cy="4914900"/>
          </a:xfrm>
        </p:spPr>
        <p:txBody>
          <a:bodyPr rIns="133350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>
                <a:latin typeface="Gill Sans" charset="0"/>
                <a:ea typeface="ヒラギノ角ゴ ProN W3" charset="0"/>
                <a:cs typeface="ヒラギノ角ゴ ProN W3" charset="0"/>
              </a:rPr>
              <a:t>Formation of planet and gap within a protostellar disk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>
                <a:latin typeface="Gill Sans" charset="0"/>
                <a:ea typeface="ヒラギノ角ゴ ProN W3" charset="0"/>
                <a:cs typeface="ヒラギノ角ゴ ProN W3" charset="0"/>
              </a:rPr>
              <a:t>Planet can continue to accrete mass even after a </a:t>
            </a:r>
            <a:r>
              <a:rPr lang="ja-JP" altLang="en-US" sz="2400">
                <a:latin typeface="Gill Sans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sz="2400">
                <a:latin typeface="Gill Sans" charset="0"/>
                <a:ea typeface="ヒラギノ角ゴ ProN W3" charset="0"/>
                <a:cs typeface="ヒラギノ角ゴ ProN W3" charset="0"/>
              </a:rPr>
              <a:t>gap</a:t>
            </a:r>
            <a:r>
              <a:rPr lang="ja-JP" altLang="en-US" sz="2400">
                <a:latin typeface="Gill Sans" charset="0"/>
                <a:ea typeface="ヒラギノ角ゴ ProN W3" charset="0"/>
                <a:cs typeface="ヒラギノ角ゴ ProN W3" charset="0"/>
              </a:rPr>
              <a:t>”</a:t>
            </a:r>
            <a:r>
              <a:rPr lang="en-US" sz="2400">
                <a:latin typeface="Gill Sans" charset="0"/>
                <a:ea typeface="ヒラギノ角ゴ ProN W3" charset="0"/>
                <a:cs typeface="ヒラギノ角ゴ ProN W3" charset="0"/>
              </a:rPr>
              <a:t> in disk has formed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>
                <a:latin typeface="Gill Sans" charset="0"/>
                <a:ea typeface="ヒラギノ角ゴ ProN W3" charset="0"/>
                <a:cs typeface="ヒラギノ角ゴ ProN W3" charset="0"/>
              </a:rPr>
              <a:t>As a result of the interaction with the disk, the planet moves in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>
                <a:latin typeface="Gill Sans" charset="0"/>
                <a:ea typeface="ヒラギノ角ゴ ProN W3" charset="0"/>
                <a:cs typeface="ヒラギノ角ゴ ProN W3" charset="0"/>
              </a:rPr>
              <a:t>Philip Armitage</a:t>
            </a:r>
          </a:p>
        </p:txBody>
      </p:sp>
      <p:pic>
        <p:nvPicPr>
          <p:cNvPr id="2" name="armitage_plane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5200" y="129540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06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382000" cy="1295400"/>
          </a:xfrm>
        </p:spPr>
        <p:txBody>
          <a:bodyPr/>
          <a:lstStyle/>
          <a:p>
            <a:r>
              <a:rPr lang="en-US" dirty="0" smtClean="0"/>
              <a:t>YouTube videos: planet migration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https://www.youtube.com/watch?v=ko52m9jJGTQ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hlinkClick r:id="rId3"/>
              </a:rPr>
              <a:t>https://www.youtube.com/watch?v=nwSNU3-m0ew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pic>
        <p:nvPicPr>
          <p:cNvPr id="5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8508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Hypothesis 2: </a:t>
            </a:r>
            <a:b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</a:b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Gravitational Encounters</a:t>
            </a:r>
          </a:p>
        </p:txBody>
      </p:sp>
      <p:sp>
        <p:nvSpPr>
          <p:cNvPr id="149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900"/>
              </a:spcBef>
              <a:defRPr/>
            </a:pP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Close gravitational encounters between two </a:t>
            </a: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or three massive </a:t>
            </a: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planets can eject one planet while flinging the </a:t>
            </a: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other((s) </a:t>
            </a: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into a highly elliptical orbit.</a:t>
            </a:r>
          </a:p>
          <a:p>
            <a:pPr>
              <a:spcBef>
                <a:spcPts val="2900"/>
              </a:spcBef>
              <a:defRPr/>
            </a:pP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Multiple close encounters with smaller </a:t>
            </a:r>
            <a:r>
              <a:rPr lang="en-US" dirty="0" err="1">
                <a:latin typeface="Gill Sans" charset="0"/>
                <a:ea typeface="ヒラギノ角ゴ ProN W3" charset="0"/>
                <a:cs typeface="ヒラギノ角ゴ ProN W3" charset="0"/>
              </a:rPr>
              <a:t>planetesimals</a:t>
            </a: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 can also cause inward migration.</a:t>
            </a: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pic>
        <p:nvPicPr>
          <p:cNvPr id="5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122434"/>
      </p:ext>
    </p:extLst>
  </p:cSld>
  <p:clrMapOvr>
    <a:masterClrMapping/>
  </p:clrMapOvr>
  <p:transition xmlns:p14="http://schemas.microsoft.com/office/powerpoint/2010/main"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9" descr="13_14_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1"/>
          <a:stretch>
            <a:fillRect/>
          </a:stretch>
        </p:blipFill>
        <p:spPr bwMode="auto">
          <a:xfrm>
            <a:off x="277813" y="1592263"/>
            <a:ext cx="49307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D59A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Orbital Resonances</a:t>
            </a:r>
          </a:p>
        </p:txBody>
      </p:sp>
      <p:sp>
        <p:nvSpPr>
          <p:cNvPr id="149401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1600200"/>
            <a:ext cx="3657600" cy="50292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800">
                <a:latin typeface="Gill Sans" charset="0"/>
                <a:ea typeface="ヒラギノ角ゴ ProN W3" charset="0"/>
                <a:cs typeface="ヒラギノ角ゴ ProN W3" charset="0"/>
              </a:rPr>
              <a:t>Resonances between planets can also cause their orbits to become more elliptical.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280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pic>
        <p:nvPicPr>
          <p:cNvPr id="6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592315"/>
      </p:ext>
    </p:extLst>
  </p:cSld>
  <p:clrMapOvr>
    <a:masterClrMapping/>
  </p:clrMapOvr>
  <p:transition xmlns:p14="http://schemas.microsoft.com/office/powerpoint/2010/main"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Gill Sans" charset="0"/>
                <a:ea typeface="ヒラギノ角ゴ ProN W3" charset="0"/>
                <a:cs typeface="ヒラギノ角ゴ ProN W3" charset="0"/>
              </a:rPr>
              <a:t>Thought Question</a:t>
            </a:r>
            <a:r>
              <a:rPr lang="en-US" sz="3600"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br>
              <a:rPr lang="en-US" sz="3600">
                <a:latin typeface="Gill Sans" charset="0"/>
                <a:ea typeface="ヒラギノ角ゴ ProN W3" charset="0"/>
                <a:cs typeface="ヒラギノ角ゴ ProN W3" charset="0"/>
              </a:rPr>
            </a:br>
            <a:r>
              <a:rPr lang="en-US" sz="3600">
                <a:latin typeface="Gill Sans" charset="0"/>
                <a:ea typeface="ヒラギノ角ゴ ProN W3" charset="0"/>
                <a:cs typeface="ヒラギノ角ゴ ProN W3" charset="0"/>
              </a:rPr>
              <a:t>What happens in a gravitational encounter that allows a planet</a:t>
            </a:r>
            <a:r>
              <a:rPr lang="ja-JP" altLang="en-US" sz="3600">
                <a:latin typeface="Gill Sans" charset="0"/>
                <a:ea typeface="ヒラギノ角ゴ ProN W3" charset="0"/>
                <a:cs typeface="ヒラギノ角ゴ ProN W3" charset="0"/>
              </a:rPr>
              <a:t>’</a:t>
            </a:r>
            <a:r>
              <a:rPr lang="en-US" sz="3600">
                <a:latin typeface="Gill Sans" charset="0"/>
                <a:ea typeface="ヒラギノ角ゴ ProN W3" charset="0"/>
                <a:cs typeface="ヒラギノ角ゴ ProN W3" charset="0"/>
              </a:rPr>
              <a:t>s orbit to move inward?</a:t>
            </a:r>
            <a:br>
              <a:rPr lang="en-US" sz="3600">
                <a:latin typeface="Gill Sans" charset="0"/>
                <a:ea typeface="ヒラギノ角ゴ ProN W3" charset="0"/>
                <a:cs typeface="ヒラギノ角ゴ ProN W3" charset="0"/>
              </a:rPr>
            </a:br>
            <a:endParaRPr lang="en-US" sz="360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50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667000"/>
            <a:ext cx="7772400" cy="36576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Font typeface="Times" charset="0"/>
              <a:buAutoNum type="alphaUcPeriod"/>
              <a:defRPr/>
            </a:pPr>
            <a:r>
              <a:rPr lang="en-US" sz="2800">
                <a:latin typeface="Gill Sans" charset="0"/>
                <a:ea typeface="ヒラギノ角ゴ ProN W3" charset="0"/>
                <a:cs typeface="ヒラギノ角ゴ ProN W3" charset="0"/>
              </a:rPr>
              <a:t>It transfers energy and angular momentum to another object.</a:t>
            </a:r>
          </a:p>
          <a:p>
            <a:pPr marL="533400" indent="-533400">
              <a:lnSpc>
                <a:spcPct val="90000"/>
              </a:lnSpc>
              <a:buFont typeface="Times" charset="0"/>
              <a:buAutoNum type="alphaUcPeriod"/>
              <a:defRPr/>
            </a:pPr>
            <a:r>
              <a:rPr lang="en-US" sz="2800">
                <a:latin typeface="Gill Sans" charset="0"/>
                <a:ea typeface="ヒラギノ角ゴ ProN W3" charset="0"/>
                <a:cs typeface="ヒラギノ角ゴ ProN W3" charset="0"/>
              </a:rPr>
              <a:t>The gravity of the other object forces the planet to move inward.</a:t>
            </a:r>
          </a:p>
          <a:p>
            <a:pPr marL="533400" indent="-533400">
              <a:lnSpc>
                <a:spcPct val="90000"/>
              </a:lnSpc>
              <a:buFont typeface="Times" charset="0"/>
              <a:buAutoNum type="alphaUcPeriod"/>
              <a:defRPr/>
            </a:pPr>
            <a:r>
              <a:rPr lang="en-US" sz="2800">
                <a:latin typeface="Gill Sans" charset="0"/>
                <a:ea typeface="ヒラギノ角ゴ ProN W3" charset="0"/>
                <a:cs typeface="ヒラギノ角ゴ ProN W3" charset="0"/>
              </a:rPr>
              <a:t>It gains mass from the other object, causing its gravitational pull to become stronger.</a:t>
            </a:r>
          </a:p>
          <a:p>
            <a:pPr marL="533400" indent="-533400">
              <a:lnSpc>
                <a:spcPct val="90000"/>
              </a:lnSpc>
              <a:buFont typeface="Times" charset="0"/>
              <a:buNone/>
              <a:defRPr/>
            </a:pPr>
            <a:endParaRPr lang="en-US" sz="280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543337"/>
      </p:ext>
    </p:extLst>
  </p:cSld>
  <p:clrMapOvr>
    <a:masterClrMapping/>
  </p:clrMapOvr>
  <p:transition xmlns:p14="http://schemas.microsoft.com/office/powerpoint/2010/main"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Gill Sans" charset="0"/>
                <a:ea typeface="ヒラギノ角ゴ ProN W3" charset="0"/>
                <a:cs typeface="ヒラギノ角ゴ ProN W3" charset="0"/>
              </a:rPr>
              <a:t>Thought Question</a:t>
            </a:r>
            <a:r>
              <a:rPr lang="en-US" sz="3600">
                <a:latin typeface="Gill Sans" charset="0"/>
                <a:ea typeface="ヒラギノ角ゴ ProN W3" charset="0"/>
                <a:cs typeface="ヒラギノ角ゴ ProN W3" charset="0"/>
              </a:rPr>
              <a:t> </a:t>
            </a:r>
            <a:br>
              <a:rPr lang="en-US" sz="3600">
                <a:latin typeface="Gill Sans" charset="0"/>
                <a:ea typeface="ヒラギノ角ゴ ProN W3" charset="0"/>
                <a:cs typeface="ヒラギノ角ゴ ProN W3" charset="0"/>
              </a:rPr>
            </a:br>
            <a:r>
              <a:rPr lang="en-US" sz="3600">
                <a:latin typeface="Gill Sans" charset="0"/>
                <a:ea typeface="ヒラギノ角ゴ ProN W3" charset="0"/>
                <a:cs typeface="ヒラギノ角ゴ ProN W3" charset="0"/>
              </a:rPr>
              <a:t>What happens in a gravitational encounter that allows a planet</a:t>
            </a:r>
            <a:r>
              <a:rPr lang="ja-JP" altLang="en-US" sz="3600">
                <a:latin typeface="Gill Sans" charset="0"/>
                <a:ea typeface="ヒラギノ角ゴ ProN W3" charset="0"/>
                <a:cs typeface="ヒラギノ角ゴ ProN W3" charset="0"/>
              </a:rPr>
              <a:t>’</a:t>
            </a:r>
            <a:r>
              <a:rPr lang="en-US" sz="3600">
                <a:latin typeface="Gill Sans" charset="0"/>
                <a:ea typeface="ヒラギノ角ゴ ProN W3" charset="0"/>
                <a:cs typeface="ヒラギノ角ゴ ProN W3" charset="0"/>
              </a:rPr>
              <a:t>s orbit to move inward?</a:t>
            </a:r>
          </a:p>
        </p:txBody>
      </p:sp>
      <p:sp>
        <p:nvSpPr>
          <p:cNvPr id="150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667000"/>
            <a:ext cx="7772400" cy="36576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Font typeface="Times" charset="0"/>
              <a:buAutoNum type="alphaUcPeriod"/>
              <a:defRPr/>
            </a:pPr>
            <a:r>
              <a:rPr lang="en-US" sz="2800" b="1">
                <a:latin typeface="Gill Sans" charset="0"/>
                <a:ea typeface="ヒラギノ角ゴ ProN W3" charset="0"/>
                <a:cs typeface="ヒラギノ角ゴ ProN W3" charset="0"/>
              </a:rPr>
              <a:t>It transfers energy and angular momentum to another object.</a:t>
            </a:r>
          </a:p>
          <a:p>
            <a:pPr marL="533400" indent="-533400">
              <a:lnSpc>
                <a:spcPct val="90000"/>
              </a:lnSpc>
              <a:buFont typeface="Times" charset="0"/>
              <a:buAutoNum type="alphaUcPeriod"/>
              <a:defRPr/>
            </a:pPr>
            <a:r>
              <a:rPr lang="en-US" sz="2800">
                <a:latin typeface="Gill Sans" charset="0"/>
                <a:ea typeface="ヒラギノ角ゴ ProN W3" charset="0"/>
                <a:cs typeface="ヒラギノ角ゴ ProN W3" charset="0"/>
              </a:rPr>
              <a:t>The gravity of the other object forces the planet to move inward.</a:t>
            </a:r>
          </a:p>
          <a:p>
            <a:pPr marL="533400" indent="-533400">
              <a:lnSpc>
                <a:spcPct val="90000"/>
              </a:lnSpc>
              <a:buFont typeface="Times" charset="0"/>
              <a:buAutoNum type="alphaUcPeriod"/>
              <a:defRPr/>
            </a:pPr>
            <a:r>
              <a:rPr lang="en-US" sz="2800">
                <a:latin typeface="Gill Sans" charset="0"/>
                <a:ea typeface="ヒラギノ角ゴ ProN W3" charset="0"/>
                <a:cs typeface="ヒラギノ角ゴ ProN W3" charset="0"/>
              </a:rPr>
              <a:t>It gains mass from the other object, causing its gravitational pull to become stronger.</a:t>
            </a:r>
          </a:p>
          <a:p>
            <a:pPr marL="533400" indent="-533400">
              <a:lnSpc>
                <a:spcPct val="90000"/>
              </a:lnSpc>
              <a:buFont typeface="Times" charset="0"/>
              <a:buNone/>
              <a:defRPr/>
            </a:pPr>
            <a:endParaRPr lang="en-US" sz="280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727260"/>
      </p:ext>
    </p:extLst>
  </p:cSld>
  <p:clrMapOvr>
    <a:masterClrMapping/>
  </p:clrMapOvr>
  <p:transition xmlns:p14="http://schemas.microsoft.com/office/powerpoint/2010/main"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sp>
        <p:nvSpPr>
          <p:cNvPr id="107522" name="Rectangle 2"/>
          <p:cNvSpPr>
            <a:spLocks/>
          </p:cNvSpPr>
          <p:nvPr/>
        </p:nvSpPr>
        <p:spPr bwMode="auto">
          <a:xfrm>
            <a:off x="6769100" y="6613525"/>
            <a:ext cx="2374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/>
          <a:lstStyle/>
          <a:p>
            <a:pPr marL="41275" algn="r">
              <a:spcBef>
                <a:spcPts val="650"/>
              </a:spcBef>
            </a:pPr>
            <a:r>
              <a:rPr lang="en-US" sz="1000">
                <a:solidFill>
                  <a:srgbClr val="FFCD7F"/>
                </a:solidFill>
                <a:cs typeface="Times" charset="0"/>
              </a:rPr>
              <a:t>Page     </a:t>
            </a:r>
          </a:p>
        </p:txBody>
      </p:sp>
      <p:pic>
        <p:nvPicPr>
          <p:cNvPr id="10752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-76200"/>
            <a:ext cx="7162800" cy="1295400"/>
          </a:xfrm>
        </p:spPr>
        <p:txBody>
          <a:bodyPr rIns="133350"/>
          <a:lstStyle/>
          <a:p>
            <a:pPr indent="0" eaLnBrk="1" hangingPunct="1">
              <a:defRPr/>
            </a:pPr>
            <a:r>
              <a:rPr lang="en-US" sz="3600" dirty="0" smtClean="0">
                <a:latin typeface="Gill Sans" charset="0"/>
                <a:ea typeface="ヒラギノ角ゴ ProN W3" charset="0"/>
                <a:cs typeface="ヒラギノ角ゴ ProN W3" charset="0"/>
              </a:rPr>
              <a:t>Phases in the evolution of </a:t>
            </a:r>
            <a:r>
              <a:rPr lang="en-US" sz="3600" dirty="0" err="1" smtClean="0">
                <a:latin typeface="Gill Sans" charset="0"/>
                <a:ea typeface="ヒラギノ角ゴ ProN W3" charset="0"/>
                <a:cs typeface="ヒラギノ角ゴ ProN W3" charset="0"/>
              </a:rPr>
              <a:t>protplanetary</a:t>
            </a:r>
            <a:r>
              <a:rPr lang="en-US" sz="3600" dirty="0" smtClean="0">
                <a:latin typeface="Gill Sans" charset="0"/>
                <a:ea typeface="ヒラギノ角ゴ ProN W3" charset="0"/>
                <a:cs typeface="ヒラギノ角ゴ ProN W3" charset="0"/>
              </a:rPr>
              <a:t> disks: theory</a:t>
            </a:r>
            <a:endParaRPr lang="en-US" sz="3600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81000" y="6019800"/>
            <a:ext cx="8534400" cy="533400"/>
          </a:xfrm>
        </p:spPr>
        <p:txBody>
          <a:bodyPr rIns="133350"/>
          <a:lstStyle/>
          <a:p>
            <a:pPr marL="41275" indent="0" algn="ctr" eaLnBrk="1" hangingPunct="1">
              <a:buNone/>
              <a:defRPr/>
            </a:pPr>
            <a:r>
              <a:rPr lang="en-US" sz="2400" dirty="0" smtClean="0">
                <a:latin typeface="Gill Sans" charset="0"/>
                <a:ea typeface="ヒラギノ角ゴ ProN W3" charset="0"/>
                <a:cs typeface="ヒラギノ角ゴ ProN W3" charset="0"/>
              </a:rPr>
              <a:t>Credit: Jonathan Williams and Lucas </a:t>
            </a:r>
            <a:r>
              <a:rPr lang="en-US" sz="2400" dirty="0" err="1" smtClean="0">
                <a:latin typeface="Gill Sans" charset="0"/>
                <a:ea typeface="ヒラギノ角ゴ ProN W3" charset="0"/>
                <a:cs typeface="ヒラギノ角ゴ ProN W3" charset="0"/>
              </a:rPr>
              <a:t>Cieza</a:t>
            </a:r>
            <a:endParaRPr lang="en-US" sz="2400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2" name="Picture 1" descr="ProtoplanetaryDiskPhas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71600"/>
            <a:ext cx="6629400" cy="469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040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sp>
        <p:nvSpPr>
          <p:cNvPr id="126978" name="Rectangle 2"/>
          <p:cNvSpPr>
            <a:spLocks/>
          </p:cNvSpPr>
          <p:nvPr/>
        </p:nvSpPr>
        <p:spPr bwMode="auto">
          <a:xfrm>
            <a:off x="6769100" y="6613525"/>
            <a:ext cx="2374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/>
          <a:lstStyle/>
          <a:p>
            <a:pPr marL="41275" algn="r">
              <a:spcBef>
                <a:spcPts val="650"/>
              </a:spcBef>
            </a:pPr>
            <a:r>
              <a:rPr lang="en-US" sz="1000">
                <a:solidFill>
                  <a:srgbClr val="FFCD7F"/>
                </a:solidFill>
                <a:cs typeface="Times" charset="0"/>
              </a:rPr>
              <a:t>Page     </a:t>
            </a:r>
          </a:p>
        </p:txBody>
      </p:sp>
      <p:pic>
        <p:nvPicPr>
          <p:cNvPr id="12697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61"/>
          <a:stretch>
            <a:fillRect/>
          </a:stretch>
        </p:blipFill>
        <p:spPr bwMode="auto">
          <a:xfrm>
            <a:off x="38100" y="2341563"/>
            <a:ext cx="6324600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1" name="Rectangle 5"/>
          <p:cNvSpPr>
            <a:spLocks/>
          </p:cNvSpPr>
          <p:nvPr/>
        </p:nvSpPr>
        <p:spPr bwMode="auto">
          <a:xfrm>
            <a:off x="406400" y="177800"/>
            <a:ext cx="67310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lnSpc>
                <a:spcPct val="90000"/>
              </a:lnSpc>
              <a:spcBef>
                <a:spcPts val="713"/>
              </a:spcBef>
            </a:pPr>
            <a:r>
              <a:rPr lang="en-US" sz="3200">
                <a:solidFill>
                  <a:srgbClr val="FFCD7F"/>
                </a:solidFill>
                <a:latin typeface="Gill Sans" charset="0"/>
                <a:cs typeface="Gill Sans" charset="0"/>
                <a:sym typeface="Gill Sans" charset="0"/>
              </a:rPr>
              <a:t>Hypothesis 2: Multi-Planet Interactions as Cause of Planetary Migration</a:t>
            </a:r>
          </a:p>
        </p:txBody>
      </p:sp>
      <p:sp>
        <p:nvSpPr>
          <p:cNvPr id="91142" name="Rectangle 6"/>
          <p:cNvSpPr>
            <a:spLocks/>
          </p:cNvSpPr>
          <p:nvPr/>
        </p:nvSpPr>
        <p:spPr bwMode="auto">
          <a:xfrm>
            <a:off x="355600" y="1270000"/>
            <a:ext cx="6718300" cy="895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82588" indent="-342900">
              <a:spcBef>
                <a:spcPts val="550"/>
              </a:spcBef>
              <a:buClr>
                <a:srgbClr val="FFCD7F"/>
              </a:buClr>
              <a:buSzPct val="75000"/>
              <a:buFont typeface="Wingdings" charset="0"/>
              <a:buChar char="l"/>
              <a:defRPr/>
            </a:pPr>
            <a:r>
              <a:rPr lang="en-US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Simulation: start with 100 Planet </a:t>
            </a:r>
            <a:r>
              <a:rPr lang="ja-JP" altLang="en-US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“</a:t>
            </a:r>
            <a:r>
              <a:rPr lang="en-US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Embryos</a:t>
            </a:r>
            <a:r>
              <a:rPr lang="ja-JP" altLang="en-US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”</a:t>
            </a:r>
            <a:endParaRPr lang="en-US">
              <a:solidFill>
                <a:srgbClr val="FFCD7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  <a:p>
            <a:pPr marL="382588" indent="-342900">
              <a:spcBef>
                <a:spcPts val="550"/>
              </a:spcBef>
              <a:buClr>
                <a:srgbClr val="FFCD7F"/>
              </a:buClr>
              <a:buSzPct val="75000"/>
              <a:buFont typeface="Wingdings" charset="0"/>
              <a:buChar char="l"/>
              <a:defRPr/>
            </a:pPr>
            <a:r>
              <a:rPr lang="en-US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Scatter, Collide, Stick, Accrete Gas</a:t>
            </a:r>
          </a:p>
        </p:txBody>
      </p:sp>
      <p:pic>
        <p:nvPicPr>
          <p:cNvPr id="91143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1" b="22017"/>
          <a:stretch>
            <a:fillRect/>
          </a:stretch>
        </p:blipFill>
        <p:spPr bwMode="auto">
          <a:xfrm>
            <a:off x="76200" y="4495800"/>
            <a:ext cx="63150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4" name="Rectangle 8"/>
          <p:cNvSpPr>
            <a:spLocks/>
          </p:cNvSpPr>
          <p:nvPr/>
        </p:nvSpPr>
        <p:spPr bwMode="auto">
          <a:xfrm>
            <a:off x="6477000" y="3263900"/>
            <a:ext cx="2667000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82588" indent="-342900">
              <a:spcBef>
                <a:spcPts val="675"/>
              </a:spcBef>
              <a:defRPr/>
            </a:pPr>
            <a:r>
              <a:rPr lang="en-US" sz="2800">
                <a:solidFill>
                  <a:srgbClr val="FF3300"/>
                </a:solidFill>
                <a:latin typeface="Gill Sans Light" charset="0"/>
                <a:cs typeface="Gill Sans Light" charset="0"/>
                <a:sym typeface="Gill Sans Light" charset="0"/>
              </a:rPr>
              <a:t> </a:t>
            </a:r>
            <a:r>
              <a:rPr lang="en-US" sz="3200">
                <a:solidFill>
                  <a:srgbClr val="FF5C2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Chaos</a:t>
            </a:r>
          </a:p>
        </p:txBody>
      </p:sp>
      <p:sp>
        <p:nvSpPr>
          <p:cNvPr id="91145" name="Rectangle 9"/>
          <p:cNvSpPr>
            <a:spLocks/>
          </p:cNvSpPr>
          <p:nvPr/>
        </p:nvSpPr>
        <p:spPr bwMode="auto">
          <a:xfrm>
            <a:off x="6578600" y="2736850"/>
            <a:ext cx="2384425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82588" indent="-342900">
              <a:spcBef>
                <a:spcPts val="638"/>
              </a:spcBef>
              <a:defRPr/>
            </a:pPr>
            <a:r>
              <a:rPr lang="en-US" sz="28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After 21.5 Myr:</a:t>
            </a:r>
          </a:p>
        </p:txBody>
      </p:sp>
      <p:sp>
        <p:nvSpPr>
          <p:cNvPr id="91146" name="Rectangle 10"/>
          <p:cNvSpPr>
            <a:spLocks/>
          </p:cNvSpPr>
          <p:nvPr/>
        </p:nvSpPr>
        <p:spPr bwMode="auto">
          <a:xfrm>
            <a:off x="6459538" y="4616450"/>
            <a:ext cx="2130425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82588" indent="-342900">
              <a:spcBef>
                <a:spcPts val="638"/>
              </a:spcBef>
              <a:defRPr/>
            </a:pPr>
            <a:r>
              <a:rPr lang="en-US" sz="28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After 30 Myr:</a:t>
            </a:r>
          </a:p>
        </p:txBody>
      </p:sp>
      <p:sp>
        <p:nvSpPr>
          <p:cNvPr id="91147" name="Rectangle 11"/>
          <p:cNvSpPr>
            <a:spLocks/>
          </p:cNvSpPr>
          <p:nvPr/>
        </p:nvSpPr>
        <p:spPr bwMode="auto">
          <a:xfrm>
            <a:off x="6451600" y="5081588"/>
            <a:ext cx="2570163" cy="148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>
              <a:spcBef>
                <a:spcPts val="638"/>
              </a:spcBef>
              <a:defRPr/>
            </a:pPr>
            <a:r>
              <a:rPr lang="en-US" sz="28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Lone Close-in</a:t>
            </a:r>
          </a:p>
          <a:p>
            <a:pPr marL="39688">
              <a:spcBef>
                <a:spcPts val="638"/>
              </a:spcBef>
              <a:defRPr/>
            </a:pPr>
            <a:r>
              <a:rPr lang="en-US" sz="28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Jupiter  in</a:t>
            </a:r>
          </a:p>
          <a:p>
            <a:pPr marL="39688">
              <a:spcBef>
                <a:spcPts val="638"/>
              </a:spcBef>
              <a:defRPr/>
            </a:pPr>
            <a:r>
              <a:rPr lang="en-US" sz="28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rPr>
              <a:t>Eccentric  Orbit.</a:t>
            </a:r>
          </a:p>
        </p:txBody>
      </p:sp>
      <p:sp>
        <p:nvSpPr>
          <p:cNvPr id="91148" name="Line 12"/>
          <p:cNvSpPr>
            <a:spLocks noChangeShapeType="1"/>
          </p:cNvSpPr>
          <p:nvPr/>
        </p:nvSpPr>
        <p:spPr bwMode="auto">
          <a:xfrm flipH="1">
            <a:off x="5867400" y="5562600"/>
            <a:ext cx="6096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86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4" grpId="0" autoUpdateAnimBg="0"/>
      <p:bldP spid="91145" grpId="0" autoUpdateAnimBg="0"/>
      <p:bldP spid="91146" grpId="0" autoUpdateAnimBg="0"/>
      <p:bldP spid="91147" grpId="0" autoUpdateAnimBg="0"/>
      <p:bldP spid="9114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What have we learned?</a:t>
            </a:r>
          </a:p>
        </p:txBody>
      </p:sp>
      <p:sp>
        <p:nvSpPr>
          <p:cNvPr id="145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5344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/>
              <a:t>Can we explain the surprising orbits of many extrasolar planets?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CD7F"/>
                </a:solidFill>
              </a:rPr>
              <a:t>Original nebular theory cannot account for the existence of hot </a:t>
            </a:r>
            <a:r>
              <a:rPr lang="en-US" dirty="0" smtClean="0">
                <a:solidFill>
                  <a:srgbClr val="FFCD7F"/>
                </a:solidFill>
              </a:rPr>
              <a:t>Jupiters.</a:t>
            </a:r>
            <a:endParaRPr lang="en-US" dirty="0">
              <a:solidFill>
                <a:srgbClr val="FFCD7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CD7F"/>
                </a:solidFill>
              </a:rPr>
              <a:t>Planetary migration or gravitational encounters may explain how Jupiter-like planets moved </a:t>
            </a:r>
            <a:r>
              <a:rPr lang="en-US" dirty="0" smtClean="0">
                <a:solidFill>
                  <a:srgbClr val="FFCD7F"/>
                </a:solidFill>
              </a:rPr>
              <a:t>inward.</a:t>
            </a:r>
            <a:endParaRPr lang="en-US" dirty="0">
              <a:solidFill>
                <a:srgbClr val="FFCD7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3600" dirty="0"/>
              <a:t>Can we explain large eccentricities of </a:t>
            </a:r>
            <a:r>
              <a:rPr lang="en-US" sz="3600" dirty="0" err="1"/>
              <a:t>exoplanets</a:t>
            </a:r>
            <a:r>
              <a:rPr lang="en-US" sz="3600" dirty="0"/>
              <a:t>?</a:t>
            </a:r>
            <a:endParaRPr lang="en-US" sz="3600" dirty="0"/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CD7F"/>
                </a:solidFill>
              </a:rPr>
              <a:t>Migration and encounters may play a larger role than previously thought.</a:t>
            </a:r>
          </a:p>
        </p:txBody>
      </p:sp>
      <p:sp>
        <p:nvSpPr>
          <p:cNvPr id="4" name="Line 1"/>
          <p:cNvSpPr>
            <a:spLocks noChangeShapeType="1"/>
          </p:cNvSpPr>
          <p:nvPr/>
        </p:nvSpPr>
        <p:spPr bwMode="auto">
          <a:xfrm rot="10800000" flipH="1">
            <a:off x="327192" y="1066801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180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9936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sp>
        <p:nvSpPr>
          <p:cNvPr id="107522" name="Rectangle 2"/>
          <p:cNvSpPr>
            <a:spLocks/>
          </p:cNvSpPr>
          <p:nvPr/>
        </p:nvSpPr>
        <p:spPr bwMode="auto">
          <a:xfrm>
            <a:off x="6769100" y="6613525"/>
            <a:ext cx="2374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/>
          <a:lstStyle/>
          <a:p>
            <a:pPr marL="41275" algn="r">
              <a:spcBef>
                <a:spcPts val="650"/>
              </a:spcBef>
            </a:pPr>
            <a:r>
              <a:rPr lang="en-US" sz="1000">
                <a:solidFill>
                  <a:srgbClr val="FFCD7F"/>
                </a:solidFill>
                <a:cs typeface="Times" charset="0"/>
              </a:rPr>
              <a:t>Page     </a:t>
            </a:r>
          </a:p>
        </p:txBody>
      </p:sp>
      <p:pic>
        <p:nvPicPr>
          <p:cNvPr id="10752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/>
        <p:txBody>
          <a:bodyPr rIns="133350"/>
          <a:lstStyle/>
          <a:p>
            <a:pPr indent="0" eaLnBrk="1" hangingPunct="1">
              <a:defRPr/>
            </a:pPr>
            <a:r>
              <a:rPr lang="en-US">
                <a:latin typeface="Gill Sans" charset="0"/>
                <a:ea typeface="ヒラギノ角ゴ ProN W3" charset="0"/>
                <a:cs typeface="ヒラギノ角ゴ ProN W3" charset="0"/>
              </a:rPr>
              <a:t>Parent stars of extrasolar planets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0800" y="1511300"/>
            <a:ext cx="4254500" cy="5346700"/>
          </a:xfrm>
        </p:spPr>
        <p:txBody>
          <a:bodyPr rIns="133350"/>
          <a:lstStyle/>
          <a:p>
            <a:pPr eaLnBrk="1" hangingPunct="1">
              <a:defRPr/>
            </a:pPr>
            <a:r>
              <a:rPr lang="en-US" sz="2800" dirty="0">
                <a:latin typeface="Gill Sans" charset="0"/>
                <a:ea typeface="ヒラギノ角ゴ ProN W3" charset="0"/>
                <a:cs typeface="ヒラギノ角ゴ ProN W3" charset="0"/>
              </a:rPr>
              <a:t>High in elements heavier than hydrogen and helium </a:t>
            </a:r>
          </a:p>
          <a:p>
            <a:pPr marL="377825" eaLnBrk="1" hangingPunct="1">
              <a:defRPr/>
            </a:pPr>
            <a:r>
              <a:rPr lang="en-US" sz="2800" dirty="0">
                <a:latin typeface="Gill Sans" charset="0"/>
                <a:ea typeface="ヒラギノ角ゴ ProN W3" charset="0"/>
                <a:cs typeface="ヒラギノ角ゴ ProN W3" charset="0"/>
              </a:rPr>
              <a:t>Reasonable</a:t>
            </a:r>
            <a:r>
              <a:rPr lang="en-US" sz="2800" dirty="0">
                <a:latin typeface="Gill Sans" charset="0"/>
                <a:ea typeface="ヒラギノ角ゴ ProN W3" charset="0"/>
                <a:cs typeface="ヒラギノ角ゴ ProN W3" charset="0"/>
              </a:rPr>
              <a:t>: planets</a:t>
            </a:r>
            <a:br>
              <a:rPr lang="en-US" sz="2800" dirty="0">
                <a:latin typeface="Gill Sans" charset="0"/>
                <a:ea typeface="ヒラギノ角ゴ ProN W3" charset="0"/>
                <a:cs typeface="ヒラギノ角ゴ ProN W3" charset="0"/>
              </a:rPr>
            </a:br>
            <a:r>
              <a:rPr lang="en-US" sz="2800" dirty="0">
                <a:latin typeface="Gill Sans" charset="0"/>
                <a:ea typeface="ヒラギノ角ゴ ProN W3" charset="0"/>
                <a:cs typeface="ヒラギノ角ゴ ProN W3" charset="0"/>
              </a:rPr>
              <a:t>form from </a:t>
            </a:r>
            <a:r>
              <a:rPr lang="en-US" sz="2800" dirty="0">
                <a:latin typeface="Gill Sans" charset="0"/>
                <a:ea typeface="ヒラギノ角ゴ ProN W3" charset="0"/>
                <a:cs typeface="ヒラギノ角ゴ ProN W3" charset="0"/>
              </a:rPr>
              <a:t>dust, which is made of elements heavier than hydrogen and helium</a:t>
            </a:r>
            <a:endParaRPr lang="en-US" sz="2800" dirty="0"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eaLnBrk="1" hangingPunct="1">
              <a:defRPr/>
            </a:pPr>
            <a:r>
              <a:rPr lang="en-US" sz="2800" dirty="0">
                <a:latin typeface="Gill Sans" charset="0"/>
                <a:ea typeface="ヒラギノ角ゴ ProN W3" charset="0"/>
                <a:cs typeface="ヒラギノ角ゴ ProN W3" charset="0"/>
              </a:rPr>
              <a:t>Probability of finding a planet increases as heavy element content of parent star increases</a:t>
            </a:r>
          </a:p>
        </p:txBody>
      </p:sp>
      <p:grpSp>
        <p:nvGrpSpPr>
          <p:cNvPr id="107526" name="Group 6"/>
          <p:cNvGrpSpPr>
            <a:grpSpLocks/>
          </p:cNvGrpSpPr>
          <p:nvPr/>
        </p:nvGrpSpPr>
        <p:grpSpPr bwMode="auto">
          <a:xfrm>
            <a:off x="4237038" y="2401888"/>
            <a:ext cx="4741862" cy="3452812"/>
            <a:chOff x="0" y="0"/>
            <a:chExt cx="2987" cy="2175"/>
          </a:xfrm>
        </p:grpSpPr>
        <p:pic>
          <p:nvPicPr>
            <p:cNvPr id="107527" name="Picture 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" t="9230" r="5554" b="7690"/>
            <a:stretch>
              <a:fillRect/>
            </a:stretch>
          </p:blipFill>
          <p:spPr bwMode="auto">
            <a:xfrm>
              <a:off x="0" y="0"/>
              <a:ext cx="2987" cy="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76" name="Rectangle 8"/>
            <p:cNvSpPr>
              <a:spLocks/>
            </p:cNvSpPr>
            <p:nvPr/>
          </p:nvSpPr>
          <p:spPr bwMode="auto">
            <a:xfrm>
              <a:off x="595" y="233"/>
              <a:ext cx="1784" cy="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>
                <a:spcBef>
                  <a:spcPts val="838"/>
                </a:spcBef>
                <a:defRPr/>
              </a:pPr>
              <a:r>
                <a:rPr lang="en-US" sz="20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Light" charset="0"/>
                  <a:cs typeface="Gill Sans Light" charset="0"/>
                  <a:sym typeface="Gill Sans Light" charset="0"/>
                </a:rPr>
                <a:t>P</a:t>
              </a:r>
              <a:r>
                <a:rPr lang="en-US" sz="1600" baseline="-250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Light" charset="0"/>
                  <a:cs typeface="Gill Sans Light" charset="0"/>
                  <a:sym typeface="Gill Sans Light" charset="0"/>
                </a:rPr>
                <a:t>planet</a:t>
              </a:r>
              <a:r>
                <a:rPr lang="en-US" sz="20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Light" charset="0"/>
                  <a:cs typeface="Gill Sans Light" charset="0"/>
                  <a:sym typeface="Gill Sans Light" charset="0"/>
                </a:rPr>
                <a:t> ~ </a:t>
              </a:r>
              <a:r>
                <a:rPr lang="en-US" sz="28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Light" charset="0"/>
                  <a:cs typeface="Gill Sans Light" charset="0"/>
                  <a:sym typeface="Gill Sans Light" charset="0"/>
                </a:rPr>
                <a:t>(</a:t>
              </a:r>
              <a:r>
                <a:rPr lang="en-US" sz="20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Light" charset="0"/>
                  <a:cs typeface="Gill Sans Light" charset="0"/>
                  <a:sym typeface="Gill Sans Light" charset="0"/>
                </a:rPr>
                <a:t>N</a:t>
              </a:r>
              <a:r>
                <a:rPr lang="en-US" sz="2000" baseline="-250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Light" charset="0"/>
                  <a:cs typeface="Gill Sans Light" charset="0"/>
                  <a:sym typeface="Gill Sans Light" charset="0"/>
                </a:rPr>
                <a:t>Fe</a:t>
              </a:r>
              <a:r>
                <a:rPr lang="en-US" sz="20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Light" charset="0"/>
                  <a:cs typeface="Gill Sans Light" charset="0"/>
                  <a:sym typeface="Gill Sans Light" charset="0"/>
                </a:rPr>
                <a:t>/ N</a:t>
              </a:r>
              <a:r>
                <a:rPr lang="en-US" sz="2000" baseline="-250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Light" charset="0"/>
                  <a:cs typeface="Gill Sans Light" charset="0"/>
                  <a:sym typeface="Gill Sans Light" charset="0"/>
                </a:rPr>
                <a:t>H</a:t>
              </a:r>
              <a:r>
                <a:rPr lang="en-US" sz="28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Light" charset="0"/>
                  <a:cs typeface="Gill Sans Light" charset="0"/>
                  <a:sym typeface="Gill Sans Light" charset="0"/>
                </a:rPr>
                <a:t>)</a:t>
              </a:r>
              <a:r>
                <a:rPr lang="en-US" sz="2000" baseline="680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 Light" charset="0"/>
                  <a:cs typeface="Gill Sans Light" charset="0"/>
                  <a:sym typeface="Gill Sans Light" charset="0"/>
                </a:rPr>
                <a:t>1.6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36335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04800" y="0"/>
            <a:ext cx="7162800" cy="1295400"/>
          </a:xfrm>
          <a:prstGeom prst="rect">
            <a:avLst/>
          </a:prstGeom>
        </p:spPr>
        <p:txBody>
          <a:bodyPr rIns="133350"/>
          <a:lstStyle>
            <a:lvl1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sym typeface="Gill Sans" charset="0"/>
              </a:defRPr>
            </a:lvl1pPr>
            <a:lvl2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498475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955675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1412875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1870075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indent="0" eaLnBrk="1" hangingPunct="1">
              <a:defRPr/>
            </a:pPr>
            <a:r>
              <a:rPr lang="en-US" sz="3600" dirty="0" smtClean="0">
                <a:latin typeface="Gill Sans" charset="0"/>
                <a:ea typeface="ヒラギノ角ゴ ProN W3" charset="0"/>
                <a:cs typeface="ヒラギノ角ゴ ProN W3" charset="0"/>
              </a:rPr>
              <a:t>Gas giant planets prefer stars with high metallicity </a:t>
            </a:r>
            <a:endParaRPr lang="en-US" sz="3600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8600" y="1371600"/>
            <a:ext cx="5562600" cy="4953000"/>
            <a:chOff x="774700" y="1371600"/>
            <a:chExt cx="6087820" cy="5283200"/>
          </a:xfrm>
        </p:grpSpPr>
        <p:pic>
          <p:nvPicPr>
            <p:cNvPr id="2" name="Picture 1" descr="Buchhave_Nature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5" t="5000" b="17963"/>
            <a:stretch/>
          </p:blipFill>
          <p:spPr>
            <a:xfrm>
              <a:off x="774700" y="1371600"/>
              <a:ext cx="6087820" cy="528320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 bwMode="auto">
            <a:xfrm flipH="1">
              <a:off x="4876800" y="2819400"/>
              <a:ext cx="533400" cy="914400"/>
            </a:xfrm>
            <a:prstGeom prst="straightConnector1">
              <a:avLst/>
            </a:prstGeom>
            <a:solidFill>
              <a:srgbClr val="A8C2FF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5111229" y="1534160"/>
              <a:ext cx="1295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Gas giant planets</a:t>
              </a:r>
              <a:endParaRPr lang="en-US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>
              <a:off x="3048000" y="2514600"/>
              <a:ext cx="838200" cy="914400"/>
            </a:xfrm>
            <a:prstGeom prst="straightConnector1">
              <a:avLst/>
            </a:prstGeom>
            <a:solidFill>
              <a:srgbClr val="A8C2FF"/>
            </a:solidFill>
            <a:ln w="57150" cap="flat" cmpd="sng" algn="ctr">
              <a:solidFill>
                <a:srgbClr val="00206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1775438" y="1778000"/>
              <a:ext cx="1584558" cy="886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206C"/>
                  </a:solidFill>
                  <a:latin typeface="Arial"/>
                  <a:cs typeface="Arial"/>
                </a:rPr>
                <a:t>Smaller planets</a:t>
              </a:r>
              <a:endParaRPr lang="en-US" dirty="0">
                <a:solidFill>
                  <a:srgbClr val="00206C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19800" y="1905000"/>
            <a:ext cx="2895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Smaller planets seem to form around stars with a </a:t>
            </a:r>
            <a:r>
              <a:rPr lang="en-US" sz="3200" dirty="0" smtClean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wider </a:t>
            </a:r>
            <a:r>
              <a:rPr lang="en-US" sz="3200" dirty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range of metallicity</a:t>
            </a:r>
            <a:endParaRPr lang="en-US" sz="3200" dirty="0">
              <a:solidFill>
                <a:srgbClr val="FFCD7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6324600"/>
            <a:ext cx="4165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</a:rPr>
              <a:t>Credit: </a:t>
            </a:r>
            <a:r>
              <a:rPr lang="en-US" dirty="0" err="1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</a:rPr>
              <a:t>Buchhave</a:t>
            </a:r>
            <a:r>
              <a:rPr lang="en-US" dirty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</a:rPr>
              <a:t>, Nature article</a:t>
            </a:r>
          </a:p>
        </p:txBody>
      </p:sp>
    </p:spTree>
    <p:extLst>
      <p:ext uri="{BB962C8B-B14F-4D97-AF65-F5344CB8AC3E}">
        <p14:creationId xmlns:p14="http://schemas.microsoft.com/office/powerpoint/2010/main" val="18765997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7162800" cy="1295400"/>
          </a:xfrm>
        </p:spPr>
        <p:txBody>
          <a:bodyPr/>
          <a:lstStyle/>
          <a:p>
            <a:r>
              <a:rPr lang="en-US" dirty="0" smtClean="0"/>
              <a:t>Atmospheres of </a:t>
            </a:r>
            <a:r>
              <a:rPr lang="en-US" dirty="0" err="1" smtClean="0"/>
              <a:t>exoplanets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How do we learn about them?</a:t>
            </a:r>
            <a:endParaRPr lang="en-US" dirty="0"/>
          </a:p>
        </p:txBody>
      </p:sp>
      <p:sp>
        <p:nvSpPr>
          <p:cNvPr id="148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 method: subtract spectrum of star from spectrum of star plus planet, to see spectrum of planet alone</a:t>
            </a:r>
          </a:p>
          <a:p>
            <a:endParaRPr lang="en-US" dirty="0" smtClean="0"/>
          </a:p>
          <a:p>
            <a:r>
              <a:rPr lang="en-US" dirty="0" smtClean="0"/>
              <a:t>Direct imaging method: take spectrum of planet directly, since it is spatially separated from the parent star</a:t>
            </a:r>
            <a:endParaRPr lang="en-US" dirty="0"/>
          </a:p>
        </p:txBody>
      </p:sp>
      <p:sp>
        <p:nvSpPr>
          <p:cNvPr id="4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486131"/>
      </p:ext>
    </p:extLst>
  </p:cSld>
  <p:clrMapOvr>
    <a:masterClrMapping/>
  </p:clrMapOvr>
  <p:transition xmlns:p14="http://schemas.microsoft.com/office/powerpoint/2010/main"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7772400" cy="1143000"/>
          </a:xfrm>
        </p:spPr>
        <p:txBody>
          <a:bodyPr/>
          <a:lstStyle/>
          <a:p>
            <a:r>
              <a:rPr lang="en-US" dirty="0"/>
              <a:t>Transits and Eclipses</a:t>
            </a:r>
          </a:p>
        </p:txBody>
      </p:sp>
      <p:sp>
        <p:nvSpPr>
          <p:cNvPr id="14735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28600" y="4572000"/>
            <a:ext cx="8686800" cy="205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 smtClean="0"/>
              <a:t>Transit:</a:t>
            </a:r>
            <a:r>
              <a:rPr lang="en-US" sz="2800" b="1" i="1" dirty="0" smtClean="0"/>
              <a:t> </a:t>
            </a:r>
            <a:r>
              <a:rPr lang="en-US" sz="2800" dirty="0" smtClean="0"/>
              <a:t>when </a:t>
            </a:r>
            <a:r>
              <a:rPr lang="en-US" sz="2800" dirty="0"/>
              <a:t>a planet crosses in front of a star</a:t>
            </a:r>
            <a:r>
              <a:rPr lang="en-US" sz="2800" dirty="0" smtClean="0"/>
              <a:t>.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Ecl</a:t>
            </a:r>
            <a:r>
              <a:rPr lang="en-US" sz="2800" b="1" dirty="0" smtClean="0"/>
              <a:t>ipse: </a:t>
            </a:r>
            <a:r>
              <a:rPr lang="en-US" sz="2800" dirty="0" smtClean="0"/>
              <a:t>when star passes between us and the planet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No </a:t>
            </a:r>
            <a:r>
              <a:rPr lang="en-US" sz="2800" dirty="0"/>
              <a:t>orbital tilt: accurate measurement of planet </a:t>
            </a:r>
            <a:r>
              <a:rPr lang="en-US" sz="2800" dirty="0" smtClean="0"/>
              <a:t>mass (planet wouldn’t transit at all if orbit were tilted)</a:t>
            </a:r>
            <a:endParaRPr lang="en-US" sz="2800" dirty="0"/>
          </a:p>
        </p:txBody>
      </p:sp>
      <p:pic>
        <p:nvPicPr>
          <p:cNvPr id="1473547" name="Picture 11" descr="13_07_Figure-Unan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0"/>
          <a:stretch>
            <a:fillRect/>
          </a:stretch>
        </p:blipFill>
        <p:spPr bwMode="auto">
          <a:xfrm>
            <a:off x="296863" y="1447800"/>
            <a:ext cx="854868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3548" name="Picture 12" descr="InteractiveFi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127500"/>
            <a:ext cx="1130300" cy="20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61554"/>
      </p:ext>
    </p:extLst>
  </p:cSld>
  <p:clrMapOvr>
    <a:masterClrMapping/>
  </p:clrMapOvr>
  <p:transition xmlns:p14="http://schemas.microsoft.com/office/powerpoint/2010/main"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4" name="Picture 6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229600" cy="471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215" name="Text Box 7"/>
          <p:cNvSpPr txBox="1">
            <a:spLocks noChangeArrowheads="1"/>
          </p:cNvSpPr>
          <p:nvPr/>
        </p:nvSpPr>
        <p:spPr bwMode="auto">
          <a:xfrm>
            <a:off x="419100" y="6267450"/>
            <a:ext cx="82296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800" dirty="0" err="1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  <a:sym typeface="Gill Sans" charset="0"/>
              </a:rPr>
              <a:t>Seager</a:t>
            </a:r>
            <a:r>
              <a:rPr lang="en-US" sz="1800" dirty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  <a:sym typeface="Gill Sans" charset="0"/>
              </a:rPr>
              <a:t> &amp; Deming, Annual Reviews of Astronomy &amp; Astrophysics (September 2010)</a:t>
            </a:r>
          </a:p>
        </p:txBody>
      </p:sp>
    </p:spTree>
    <p:extLst>
      <p:ext uri="{BB962C8B-B14F-4D97-AF65-F5344CB8AC3E}">
        <p14:creationId xmlns:p14="http://schemas.microsoft.com/office/powerpoint/2010/main" val="21189085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6153090"/>
            <a:ext cx="6462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D59A"/>
                </a:solidFill>
                <a:latin typeface="Arial"/>
                <a:cs typeface="Arial"/>
              </a:rPr>
              <a:t>Credit: Jonathan Fortney, Sky and Telescope Magazine</a:t>
            </a:r>
            <a:endParaRPr lang="en-US" sz="2000" dirty="0">
              <a:solidFill>
                <a:srgbClr val="FFD59A"/>
              </a:solidFill>
              <a:latin typeface="Arial"/>
              <a:cs typeface="Arial"/>
            </a:endParaRPr>
          </a:p>
        </p:txBody>
      </p:sp>
      <p:pic>
        <p:nvPicPr>
          <p:cNvPr id="3" name="Picture 2" descr="Fortney_figures_2_s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81000"/>
            <a:ext cx="5019572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881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6153090"/>
            <a:ext cx="6462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D59A"/>
                </a:solidFill>
                <a:latin typeface="Arial"/>
                <a:cs typeface="Arial"/>
              </a:rPr>
              <a:t>Credit: Jonathan Fortney, Sky and Telescope Magazine</a:t>
            </a:r>
            <a:endParaRPr lang="en-US" sz="2000" dirty="0">
              <a:solidFill>
                <a:srgbClr val="FFD59A"/>
              </a:solidFill>
              <a:latin typeface="Arial"/>
              <a:cs typeface="Arial"/>
            </a:endParaRPr>
          </a:p>
        </p:txBody>
      </p:sp>
      <p:pic>
        <p:nvPicPr>
          <p:cNvPr id="4" name="Picture 3" descr="Fortney_figures_1_s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57200"/>
            <a:ext cx="4953000" cy="535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550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6153090"/>
            <a:ext cx="6462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D59A"/>
                </a:solidFill>
                <a:latin typeface="Arial"/>
                <a:cs typeface="Arial"/>
              </a:rPr>
              <a:t>Credit: Jonathan Fortney, Sky and Telescope Magazine</a:t>
            </a:r>
            <a:endParaRPr lang="en-US" sz="2000" dirty="0">
              <a:solidFill>
                <a:srgbClr val="FFD59A"/>
              </a:solidFill>
              <a:latin typeface="Arial"/>
              <a:cs typeface="Arial"/>
            </a:endParaRPr>
          </a:p>
        </p:txBody>
      </p:sp>
      <p:pic>
        <p:nvPicPr>
          <p:cNvPr id="3" name="Picture 2" descr="Fortney_figures_1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5105400" cy="564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402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399472"/>
            <a:ext cx="2590800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399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0672"/>
            <a:ext cx="25908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39972" name="Text Box 4"/>
          <p:cNvSpPr txBox="1">
            <a:spLocks noChangeArrowheads="1"/>
          </p:cNvSpPr>
          <p:nvPr/>
        </p:nvSpPr>
        <p:spPr bwMode="auto">
          <a:xfrm>
            <a:off x="3810000" y="1752600"/>
            <a:ext cx="4876800" cy="110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 smtClean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Young protoplanetary disks: lots of dust and gas.</a:t>
            </a:r>
            <a:r>
              <a:rPr lang="en-GB" dirty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lang="en-GB" dirty="0" smtClean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Opaque. Planets and low-mass stars within disk can create features.</a:t>
            </a:r>
            <a:endParaRPr lang="en-GB" dirty="0">
              <a:solidFill>
                <a:srgbClr val="FFCD7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39973" name="Text Box 5"/>
          <p:cNvSpPr txBox="1">
            <a:spLocks noChangeArrowheads="1"/>
          </p:cNvSpPr>
          <p:nvPr/>
        </p:nvSpPr>
        <p:spPr bwMode="auto">
          <a:xfrm>
            <a:off x="3962400" y="3810000"/>
            <a:ext cx="4495800" cy="89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80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 smtClean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</a:rPr>
              <a:t>Transitional disks: much less dust and gas. No longer opaque. </a:t>
            </a:r>
            <a:endParaRPr lang="en-GB" dirty="0">
              <a:solidFill>
                <a:srgbClr val="FFCD7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eaLnBrk="1">
              <a:lnSpc>
                <a:spcPct val="80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dirty="0">
              <a:solidFill>
                <a:srgbClr val="FFCD7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3399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80672"/>
            <a:ext cx="4710113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39975" name="Text Box 7"/>
          <p:cNvSpPr txBox="1">
            <a:spLocks noChangeArrowheads="1"/>
          </p:cNvSpPr>
          <p:nvPr/>
        </p:nvSpPr>
        <p:spPr bwMode="auto">
          <a:xfrm>
            <a:off x="5791200" y="5152072"/>
            <a:ext cx="32766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 smtClean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</a:rPr>
              <a:t>Old disks: dust is replenished by collisions of rocky bodies. </a:t>
            </a:r>
            <a:br>
              <a:rPr lang="en-GB" dirty="0" smtClean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</a:rPr>
            </a:br>
            <a:r>
              <a:rPr lang="en-GB" dirty="0" smtClean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</a:rPr>
              <a:t>Very little gas.</a:t>
            </a:r>
            <a:endParaRPr lang="en-GB" dirty="0">
              <a:solidFill>
                <a:srgbClr val="FFCD7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39978" name="Text Box 10"/>
          <p:cNvSpPr txBox="1">
            <a:spLocks noChangeArrowheads="1"/>
          </p:cNvSpPr>
          <p:nvPr/>
        </p:nvSpPr>
        <p:spPr bwMode="auto">
          <a:xfrm>
            <a:off x="990600" y="5380672"/>
            <a:ext cx="12350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200" dirty="0" smtClean="0">
                <a:latin typeface="Arial"/>
                <a:cs typeface="Arial"/>
              </a:rPr>
              <a:t>Beta </a:t>
            </a:r>
            <a:r>
              <a:rPr lang="en-GB" sz="1200" dirty="0" err="1" smtClean="0">
                <a:latin typeface="Arial"/>
                <a:cs typeface="Arial"/>
              </a:rPr>
              <a:t>Pictoris</a:t>
            </a:r>
            <a:r>
              <a:rPr lang="en-GB" sz="1200" dirty="0" smtClean="0">
                <a:latin typeface="Arial"/>
                <a:cs typeface="Arial"/>
              </a:rPr>
              <a:t> disk</a:t>
            </a:r>
            <a:endParaRPr lang="en-GB" sz="1200" dirty="0">
              <a:latin typeface="Arial"/>
              <a:cs typeface="Arial"/>
            </a:endParaRPr>
          </a:p>
        </p:txBody>
      </p:sp>
      <p:sp>
        <p:nvSpPr>
          <p:cNvPr id="339979" name="Text Box 11"/>
          <p:cNvSpPr txBox="1">
            <a:spLocks noChangeArrowheads="1"/>
          </p:cNvSpPr>
          <p:nvPr/>
        </p:nvSpPr>
        <p:spPr bwMode="auto">
          <a:xfrm>
            <a:off x="60325" y="2296160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>
                <a:latin typeface="Arial" charset="0"/>
              </a:rPr>
              <a:t>1 Myr</a:t>
            </a:r>
            <a:endParaRPr kumimoji="0" lang="en-US"/>
          </a:p>
        </p:txBody>
      </p:sp>
      <p:sp>
        <p:nvSpPr>
          <p:cNvPr id="339980" name="Text Box 12"/>
          <p:cNvSpPr txBox="1">
            <a:spLocks noChangeArrowheads="1"/>
          </p:cNvSpPr>
          <p:nvPr/>
        </p:nvSpPr>
        <p:spPr bwMode="auto">
          <a:xfrm>
            <a:off x="136525" y="3820160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>
                <a:latin typeface="Arial" charset="0"/>
              </a:rPr>
              <a:t>5 Myr</a:t>
            </a:r>
            <a:endParaRPr kumimoji="0" lang="en-US"/>
          </a:p>
        </p:txBody>
      </p:sp>
      <p:sp>
        <p:nvSpPr>
          <p:cNvPr id="339981" name="Text Box 13"/>
          <p:cNvSpPr txBox="1">
            <a:spLocks noChangeArrowheads="1"/>
          </p:cNvSpPr>
          <p:nvPr/>
        </p:nvSpPr>
        <p:spPr bwMode="auto">
          <a:xfrm>
            <a:off x="0" y="5456872"/>
            <a:ext cx="965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>
                <a:latin typeface="Arial" charset="0"/>
              </a:rPr>
              <a:t>12-20</a:t>
            </a:r>
          </a:p>
          <a:p>
            <a:r>
              <a:rPr kumimoji="0" lang="en-US">
                <a:latin typeface="Arial" charset="0"/>
              </a:rPr>
              <a:t> Myr</a:t>
            </a:r>
            <a:endParaRPr kumimoji="0" lang="en-US"/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381000" y="-102937"/>
            <a:ext cx="7391400" cy="1322137"/>
          </a:xfrm>
          <a:prstGeom prst="rect">
            <a:avLst/>
          </a:prstGeom>
        </p:spPr>
        <p:txBody>
          <a:bodyPr rIns="133350"/>
          <a:lstStyle>
            <a:lvl1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sym typeface="Gill Sans" charset="0"/>
              </a:defRPr>
            </a:lvl1pPr>
            <a:lvl2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498475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955675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1412875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1870075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indent="0" eaLnBrk="1" hangingPunct="1">
              <a:defRPr/>
            </a:pPr>
            <a:r>
              <a:rPr lang="en-US" sz="3600" dirty="0">
                <a:latin typeface="Gill Sans" charset="0"/>
                <a:ea typeface="ヒラギノ角ゴ ProN W3" charset="0"/>
                <a:cs typeface="ヒラギノ角ゴ ProN W3" charset="0"/>
              </a:rPr>
              <a:t>Phases in the evolution of </a:t>
            </a:r>
            <a:r>
              <a:rPr lang="en-US" sz="3600" dirty="0" err="1">
                <a:latin typeface="Gill Sans" charset="0"/>
                <a:ea typeface="ヒラギノ角ゴ ProN W3" charset="0"/>
                <a:cs typeface="ヒラギノ角ゴ ProN W3" charset="0"/>
              </a:rPr>
              <a:t>protplanetary</a:t>
            </a:r>
            <a:r>
              <a:rPr lang="en-US" sz="3600" dirty="0">
                <a:latin typeface="Gill Sans" charset="0"/>
                <a:ea typeface="ヒラギノ角ゴ ProN W3" charset="0"/>
                <a:cs typeface="ヒラギノ角ゴ ProN W3" charset="0"/>
              </a:rPr>
              <a:t> disks: </a:t>
            </a:r>
            <a:r>
              <a:rPr lang="en-US" sz="3600" dirty="0" smtClean="0">
                <a:latin typeface="Gill Sans" charset="0"/>
                <a:ea typeface="ヒラギノ角ゴ ProN W3" charset="0"/>
                <a:cs typeface="ヒラギノ角ゴ ProN W3" charset="0"/>
              </a:rPr>
              <a:t>data</a:t>
            </a:r>
            <a:endParaRPr lang="en-US" sz="3600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5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pic>
        <p:nvPicPr>
          <p:cNvPr id="16" name="Picture 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5171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tney_figures_3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32" y="533400"/>
            <a:ext cx="8551468" cy="426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6153090"/>
            <a:ext cx="6462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D59A"/>
                </a:solidFill>
                <a:latin typeface="Arial"/>
                <a:cs typeface="Arial"/>
              </a:rPr>
              <a:t>Credit: Jonathan Fortney, Sky and Telescope Magazine</a:t>
            </a:r>
            <a:endParaRPr lang="en-US" sz="2000" dirty="0">
              <a:solidFill>
                <a:srgbClr val="FFD59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713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7162800" cy="1295400"/>
          </a:xfrm>
        </p:spPr>
        <p:txBody>
          <a:bodyPr/>
          <a:lstStyle/>
          <a:p>
            <a:r>
              <a:rPr lang="en-US" dirty="0" smtClean="0"/>
              <a:t>Water in the spectrum of </a:t>
            </a:r>
            <a:br>
              <a:rPr lang="en-US" dirty="0" smtClean="0"/>
            </a:br>
            <a:r>
              <a:rPr lang="en-US" dirty="0" smtClean="0"/>
              <a:t>planet Hat-p-1b</a:t>
            </a:r>
            <a:endParaRPr lang="en-US" dirty="0"/>
          </a:p>
        </p:txBody>
      </p:sp>
      <p:sp>
        <p:nvSpPr>
          <p:cNvPr id="148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48400"/>
            <a:ext cx="8534400" cy="609600"/>
          </a:xfrm>
        </p:spPr>
        <p:txBody>
          <a:bodyPr/>
          <a:lstStyle/>
          <a:p>
            <a:pPr marL="41275" indent="0" algn="ctr">
              <a:buNone/>
            </a:pPr>
            <a:r>
              <a:rPr lang="en-US" sz="2400" dirty="0" smtClean="0"/>
              <a:t>Credit: </a:t>
            </a:r>
            <a:r>
              <a:rPr lang="en-US" sz="2400" dirty="0" err="1" smtClean="0"/>
              <a:t>Wakeford</a:t>
            </a:r>
            <a:r>
              <a:rPr lang="en-US" sz="2400" dirty="0" smtClean="0"/>
              <a:t>, 2013</a:t>
            </a:r>
            <a:endParaRPr lang="en-US" sz="2400" dirty="0"/>
          </a:p>
        </p:txBody>
      </p:sp>
      <p:sp>
        <p:nvSpPr>
          <p:cNvPr id="4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Hat-P1b_spectrum_H2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0"/>
            <a:ext cx="8077200" cy="476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62836"/>
      </p:ext>
    </p:extLst>
  </p:cSld>
  <p:clrMapOvr>
    <a:masterClrMapping/>
  </p:clrMapOvr>
  <p:transition xmlns:p14="http://schemas.microsoft.com/office/powerpoint/2010/main"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7509" name="Picture 5" descr="13_09_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3"/>
          <a:stretch>
            <a:fillRect/>
          </a:stretch>
        </p:blipFill>
        <p:spPr bwMode="auto">
          <a:xfrm>
            <a:off x="990600" y="1524000"/>
            <a:ext cx="701357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7772400" cy="1143000"/>
          </a:xfrm>
        </p:spPr>
        <p:txBody>
          <a:bodyPr/>
          <a:lstStyle/>
          <a:p>
            <a:r>
              <a:rPr lang="en-US" dirty="0"/>
              <a:t>Surface Temperature Map</a:t>
            </a:r>
          </a:p>
        </p:txBody>
      </p:sp>
      <p:sp>
        <p:nvSpPr>
          <p:cNvPr id="15575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28600" y="5105400"/>
            <a:ext cx="8686800" cy="152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Measuring the change in infrared brightness during an eclipse enables us to map a planet</a:t>
            </a:r>
            <a:r>
              <a:rPr lang="ja-JP" altLang="en-US" sz="2800" dirty="0">
                <a:latin typeface="Arial"/>
              </a:rPr>
              <a:t>’</a:t>
            </a:r>
            <a:r>
              <a:rPr lang="en-US" sz="2800" dirty="0"/>
              <a:t>s surface temperature.</a:t>
            </a:r>
          </a:p>
        </p:txBody>
      </p:sp>
      <p:sp>
        <p:nvSpPr>
          <p:cNvPr id="5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pic>
        <p:nvPicPr>
          <p:cNvPr id="6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352585"/>
      </p:ext>
    </p:extLst>
  </p:cSld>
  <p:clrMapOvr>
    <a:masterClrMapping/>
  </p:clrMapOvr>
  <p:transition xmlns:p14="http://schemas.microsoft.com/office/powerpoint/2010/main"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8021"/>
            <a:ext cx="8610600" cy="1295400"/>
          </a:xfrm>
        </p:spPr>
        <p:txBody>
          <a:bodyPr/>
          <a:lstStyle/>
          <a:p>
            <a:r>
              <a:rPr lang="en-US" sz="3600" dirty="0" smtClean="0"/>
              <a:t>Beta </a:t>
            </a:r>
            <a:r>
              <a:rPr lang="en-US" sz="3600" dirty="0" err="1" smtClean="0"/>
              <a:t>Pictoris</a:t>
            </a:r>
            <a:r>
              <a:rPr lang="en-US" sz="3600" dirty="0" smtClean="0"/>
              <a:t> b </a:t>
            </a:r>
            <a:r>
              <a:rPr lang="en-US" sz="3600" dirty="0" smtClean="0"/>
              <a:t>spectrum, Gemini Planet Imager (direct imaging with adaptive optics)</a:t>
            </a:r>
            <a:endParaRPr lang="en-US" sz="3600" dirty="0"/>
          </a:p>
        </p:txBody>
      </p:sp>
      <p:pic>
        <p:nvPicPr>
          <p:cNvPr id="5" name="Picture 4" descr="betapic_stack_cubeani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509" y="1500909"/>
            <a:ext cx="4364182" cy="4364182"/>
          </a:xfrm>
          <a:prstGeom prst="rect">
            <a:avLst/>
          </a:prstGeom>
        </p:spPr>
      </p:pic>
      <p:pic>
        <p:nvPicPr>
          <p:cNvPr id="6" name="Picture 5" descr="modcomp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8146" r="13615" b="26830"/>
          <a:stretch/>
        </p:blipFill>
        <p:spPr>
          <a:xfrm>
            <a:off x="2590800" y="1402347"/>
            <a:ext cx="6443151" cy="522705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xtBox 2"/>
          <p:cNvSpPr txBox="1"/>
          <p:nvPr/>
        </p:nvSpPr>
        <p:spPr>
          <a:xfrm>
            <a:off x="5394946" y="4363935"/>
            <a:ext cx="2734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Model T=1600K log(g)=5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Massive planet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6172200"/>
            <a:ext cx="2146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Credit: GPI Team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02083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/>
          </p:cNvSpPr>
          <p:nvPr/>
        </p:nvSpPr>
        <p:spPr bwMode="auto">
          <a:xfrm>
            <a:off x="6769100" y="6613525"/>
            <a:ext cx="2374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/>
          <a:lstStyle/>
          <a:p>
            <a:pPr marL="41275" algn="r">
              <a:spcBef>
                <a:spcPts val="650"/>
              </a:spcBef>
            </a:pPr>
            <a:r>
              <a:rPr lang="en-US" sz="1000">
                <a:solidFill>
                  <a:srgbClr val="FFCD7F"/>
                </a:solidFill>
                <a:cs typeface="Times" charset="0"/>
              </a:rPr>
              <a:t>Page     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65100"/>
            <a:ext cx="6680200" cy="672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3"/>
          <p:cNvSpPr>
            <a:spLocks/>
          </p:cNvSpPr>
          <p:nvPr/>
        </p:nvSpPr>
        <p:spPr bwMode="auto">
          <a:xfrm>
            <a:off x="152400" y="6248400"/>
            <a:ext cx="5353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b="1">
                <a:solidFill>
                  <a:schemeClr val="tx1"/>
                </a:solidFill>
                <a:latin typeface="Trebuchet MS" charset="0"/>
                <a:cs typeface="Times" charset="0"/>
              </a:rPr>
              <a:t>Marois et al. 2008, Science Magazine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381000" y="228600"/>
            <a:ext cx="8382000" cy="954088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37931725" indent="-37474525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smtClean="0">
                <a:effectLst>
                  <a:outerShdw blurRad="38100" dist="38100" dir="2700000" algn="tl">
                    <a:srgbClr val="808080"/>
                  </a:outerShdw>
                </a:effectLst>
                <a:latin typeface="Trebuchet MS" charset="0"/>
                <a:cs typeface="Trebuchet MS" charset="0"/>
              </a:rPr>
              <a:t>First Images of Exoplanets: </a:t>
            </a:r>
            <a:br>
              <a:rPr lang="en-US" sz="2800" b="1" smtClean="0">
                <a:effectLst>
                  <a:outerShdw blurRad="38100" dist="38100" dir="2700000" algn="tl">
                    <a:srgbClr val="808080"/>
                  </a:outerShdw>
                </a:effectLst>
                <a:latin typeface="Trebuchet MS" charset="0"/>
                <a:cs typeface="Trebuchet MS" charset="0"/>
              </a:rPr>
            </a:br>
            <a:r>
              <a:rPr lang="en-US" sz="2800" b="1" smtClean="0">
                <a:effectLst>
                  <a:outerShdw blurRad="38100" dist="38100" dir="2700000" algn="tl">
                    <a:srgbClr val="808080"/>
                  </a:outerShdw>
                </a:effectLst>
                <a:latin typeface="Trebuchet MS" charset="0"/>
                <a:cs typeface="Trebuchet MS" charset="0"/>
              </a:rPr>
              <a:t>HR 8799 Solar System</a:t>
            </a:r>
          </a:p>
        </p:txBody>
      </p:sp>
    </p:spTree>
    <p:extLst>
      <p:ext uri="{BB962C8B-B14F-4D97-AF65-F5344CB8AC3E}">
        <p14:creationId xmlns:p14="http://schemas.microsoft.com/office/powerpoint/2010/main" val="17901861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HR8799_Atmospher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533400"/>
            <a:ext cx="10255624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185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sp>
        <p:nvSpPr>
          <p:cNvPr id="130050" name="Rectangle 2"/>
          <p:cNvSpPr>
            <a:spLocks/>
          </p:cNvSpPr>
          <p:nvPr/>
        </p:nvSpPr>
        <p:spPr bwMode="auto">
          <a:xfrm>
            <a:off x="6769100" y="6613525"/>
            <a:ext cx="2374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/>
          <a:lstStyle/>
          <a:p>
            <a:pPr marL="41275" algn="r">
              <a:spcBef>
                <a:spcPts val="650"/>
              </a:spcBef>
            </a:pPr>
            <a:r>
              <a:rPr lang="en-US" sz="1000">
                <a:solidFill>
                  <a:srgbClr val="FFCD7F"/>
                </a:solidFill>
                <a:cs typeface="Times" charset="0"/>
              </a:rPr>
              <a:t>Page     </a:t>
            </a:r>
          </a:p>
        </p:txBody>
      </p:sp>
      <p:pic>
        <p:nvPicPr>
          <p:cNvPr id="13005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-29411"/>
            <a:ext cx="7162800" cy="1295400"/>
          </a:xfrm>
        </p:spPr>
        <p:txBody>
          <a:bodyPr rIns="133350"/>
          <a:lstStyle/>
          <a:p>
            <a:pPr indent="0" eaLnBrk="1" hangingPunct="1">
              <a:lnSpc>
                <a:spcPct val="90000"/>
              </a:lnSpc>
              <a:defRPr/>
            </a:pP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Future ambitious space missions to detect Earth-like planets</a:t>
            </a:r>
          </a:p>
        </p:txBody>
      </p:sp>
      <p:pic>
        <p:nvPicPr>
          <p:cNvPr id="3" name="Picture 2" descr="PLATO_EADS_THALES_ALENIA_41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r="9355"/>
          <a:stretch/>
        </p:blipFill>
        <p:spPr>
          <a:xfrm>
            <a:off x="228600" y="1752600"/>
            <a:ext cx="2673685" cy="33655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nasa-exoplanet-tess-miss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981200"/>
            <a:ext cx="2895600" cy="2895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800px-WFIRST-AFTA_Wide_Field_Infrared_Survey_Telescope_-_Astrophysics_Focused_Telescope_Asset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7564" y="2576236"/>
            <a:ext cx="4390471" cy="1981200"/>
          </a:xfrm>
          <a:prstGeom prst="rect">
            <a:avLst/>
          </a:prstGeom>
          <a:ln w="19050" cmpd="sng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7200" y="5181600"/>
            <a:ext cx="215245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D59A"/>
                </a:solidFill>
                <a:latin typeface="Arial"/>
                <a:cs typeface="Arial"/>
              </a:rPr>
              <a:t>PLATO: </a:t>
            </a:r>
            <a:br>
              <a:rPr lang="en-US" dirty="0" smtClean="0">
                <a:solidFill>
                  <a:srgbClr val="FFD59A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FFD59A"/>
                </a:solidFill>
                <a:latin typeface="Arial"/>
                <a:cs typeface="Arial"/>
              </a:rPr>
              <a:t>European </a:t>
            </a:r>
            <a:br>
              <a:rPr lang="en-US" dirty="0" smtClean="0">
                <a:solidFill>
                  <a:srgbClr val="FFD59A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FFD59A"/>
                </a:solidFill>
                <a:latin typeface="Arial"/>
                <a:cs typeface="Arial"/>
              </a:rPr>
              <a:t>Space Agency</a:t>
            </a:r>
            <a:endParaRPr lang="en-US" dirty="0">
              <a:solidFill>
                <a:srgbClr val="FFD59A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62400" y="5029200"/>
            <a:ext cx="1074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D59A"/>
                </a:solidFill>
                <a:latin typeface="Arial"/>
                <a:cs typeface="Arial"/>
              </a:rPr>
              <a:t>TESS: </a:t>
            </a:r>
            <a:br>
              <a:rPr lang="en-US" dirty="0" smtClean="0">
                <a:solidFill>
                  <a:srgbClr val="FFD59A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FFD59A"/>
                </a:solidFill>
                <a:latin typeface="Arial"/>
                <a:cs typeface="Arial"/>
              </a:rPr>
              <a:t>NASA</a:t>
            </a:r>
            <a:endParaRPr lang="en-US" dirty="0">
              <a:solidFill>
                <a:srgbClr val="FFD59A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58605" y="5867400"/>
            <a:ext cx="14156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D59A"/>
                </a:solidFill>
                <a:latin typeface="Arial"/>
                <a:cs typeface="Arial"/>
              </a:rPr>
              <a:t>WFIRST: </a:t>
            </a:r>
            <a:br>
              <a:rPr lang="en-US" dirty="0" smtClean="0">
                <a:solidFill>
                  <a:srgbClr val="FFD59A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FFD59A"/>
                </a:solidFill>
                <a:latin typeface="Arial"/>
                <a:cs typeface="Arial"/>
              </a:rPr>
              <a:t>NASA</a:t>
            </a:r>
            <a:endParaRPr lang="en-US" dirty="0">
              <a:solidFill>
                <a:srgbClr val="FFD59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63002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620000" cy="12954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mbitious space mission: </a:t>
            </a:r>
            <a:br>
              <a:rPr lang="en-US" dirty="0" smtClean="0"/>
            </a:br>
            <a:r>
              <a:rPr lang="en-US" dirty="0" smtClean="0"/>
              <a:t>giant </a:t>
            </a:r>
            <a:r>
              <a:rPr lang="en-US" dirty="0" err="1" smtClean="0"/>
              <a:t>starshade</a:t>
            </a:r>
            <a:endParaRPr lang="en-US" dirty="0"/>
          </a:p>
        </p:txBody>
      </p:sp>
      <p:sp>
        <p:nvSpPr>
          <p:cNvPr id="4" name="Line 1"/>
          <p:cNvSpPr>
            <a:spLocks noChangeShapeType="1"/>
          </p:cNvSpPr>
          <p:nvPr/>
        </p:nvSpPr>
        <p:spPr bwMode="auto">
          <a:xfrm rot="10800000" flipH="1">
            <a:off x="349918" y="13716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pic>
        <p:nvPicPr>
          <p:cNvPr id="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906" y="2301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tarshadeMission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" t="6511" r="5032" b="6354"/>
          <a:stretch/>
        </p:blipFill>
        <p:spPr>
          <a:xfrm>
            <a:off x="-76200" y="0"/>
            <a:ext cx="9261113" cy="693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29400" y="3505200"/>
            <a:ext cx="2514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James Webb Space Telescope (2018 launch)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4958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Giant </a:t>
            </a:r>
            <a:r>
              <a:rPr lang="en-US" dirty="0" err="1" smtClean="0">
                <a:latin typeface="Arial"/>
                <a:cs typeface="Arial"/>
              </a:rPr>
              <a:t>starshade</a:t>
            </a:r>
            <a:r>
              <a:rPr lang="en-US" dirty="0" smtClean="0">
                <a:latin typeface="Arial"/>
                <a:cs typeface="Arial"/>
              </a:rPr>
              <a:t> free-floating in space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39914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52600"/>
            <a:ext cx="4572000" cy="45141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0" y="1676400"/>
            <a:ext cx="29718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dirty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</a:rPr>
              <a:t>This means that giant planet formation must be very </a:t>
            </a:r>
            <a:r>
              <a:rPr kumimoji="1" lang="en-US" dirty="0" smtClean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</a:rPr>
              <a:t>fast. </a:t>
            </a:r>
          </a:p>
          <a:p>
            <a:pPr marL="342900" indent="-342900">
              <a:buFont typeface="Arial"/>
              <a:buChar char="•"/>
            </a:pPr>
            <a:endParaRPr kumimoji="1" lang="en-US" dirty="0">
              <a:solidFill>
                <a:srgbClr val="FFCD7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marL="342900" indent="-342900">
              <a:buFont typeface="Arial"/>
              <a:buChar char="•"/>
            </a:pPr>
            <a:r>
              <a:rPr kumimoji="1" lang="en-US" dirty="0" smtClean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</a:rPr>
              <a:t>Giant </a:t>
            </a:r>
            <a:r>
              <a:rPr kumimoji="1" lang="en-US" dirty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</a:rPr>
              <a:t>planets must accumulate tens to hundreds of Earth masses of nebular gas, before gas is lost from the </a:t>
            </a:r>
            <a:r>
              <a:rPr kumimoji="1" lang="en-US" dirty="0" smtClean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</a:rPr>
              <a:t>disk.</a:t>
            </a:r>
            <a:endParaRPr kumimoji="1" lang="en-US" dirty="0">
              <a:solidFill>
                <a:srgbClr val="FFCD7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81000" y="-102937"/>
            <a:ext cx="7391400" cy="1322137"/>
          </a:xfrm>
          <a:prstGeom prst="rect">
            <a:avLst/>
          </a:prstGeom>
        </p:spPr>
        <p:txBody>
          <a:bodyPr rIns="133350"/>
          <a:lstStyle>
            <a:lvl1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sym typeface="Gill Sans" charset="0"/>
              </a:defRPr>
            </a:lvl1pPr>
            <a:lvl2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498475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955675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1412875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1870075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indent="0" eaLnBrk="1" hangingPunct="1">
              <a:defRPr/>
            </a:pPr>
            <a:r>
              <a:rPr lang="en-US" sz="3600" dirty="0" smtClean="0">
                <a:latin typeface="Gill Sans" charset="0"/>
                <a:ea typeface="ヒラギノ角ゴ ProN W3" charset="0"/>
                <a:cs typeface="ヒラギノ角ゴ ProN W3" charset="0"/>
              </a:rPr>
              <a:t>Protoplanetary disks have short lifetimes: a few million years</a:t>
            </a:r>
            <a:endParaRPr lang="en-US" sz="3600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6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6324600"/>
            <a:ext cx="3223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sz="2000" dirty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</a:rPr>
              <a:t>Slide credit: Jonathan Fortney</a:t>
            </a:r>
          </a:p>
        </p:txBody>
      </p:sp>
    </p:spTree>
    <p:extLst>
      <p:ext uri="{BB962C8B-B14F-4D97-AF65-F5344CB8AC3E}">
        <p14:creationId xmlns:p14="http://schemas.microsoft.com/office/powerpoint/2010/main" val="19670497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67200" y="1676400"/>
            <a:ext cx="47244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spcBef>
                <a:spcPts val="2400"/>
              </a:spcBef>
              <a:buFont typeface="Arial"/>
              <a:buChar char="•"/>
            </a:pPr>
            <a:r>
              <a:rPr kumimoji="1" lang="en-US" sz="3200" dirty="0" smtClean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</a:rPr>
              <a:t>Asteroid </a:t>
            </a:r>
            <a:r>
              <a:rPr kumimoji="1" lang="en-US" sz="3200" dirty="0" err="1" smtClean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</a:rPr>
              <a:t>Itokawa</a:t>
            </a:r>
            <a:r>
              <a:rPr kumimoji="1" lang="en-US" sz="3200" dirty="0" smtClean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</a:rPr>
              <a:t> in our own Solar System may be a close-up example</a:t>
            </a:r>
          </a:p>
          <a:p>
            <a:pPr marL="227013" indent="-227013">
              <a:spcBef>
                <a:spcPts val="2400"/>
              </a:spcBef>
              <a:buFont typeface="Arial"/>
              <a:buChar char="•"/>
            </a:pPr>
            <a:r>
              <a:rPr kumimoji="1" lang="en-US" sz="3200" dirty="0" smtClean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</a:rPr>
              <a:t>Called a “rubble pile”</a:t>
            </a:r>
          </a:p>
          <a:p>
            <a:pPr marL="227013" indent="-227013">
              <a:spcBef>
                <a:spcPts val="2400"/>
              </a:spcBef>
              <a:buFont typeface="Arial"/>
              <a:buChar char="•"/>
            </a:pPr>
            <a:r>
              <a:rPr kumimoji="1" lang="en-US" sz="3200" dirty="0" smtClean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ヒラギノ角ゴ ProN W3" charset="0"/>
              </a:rPr>
              <a:t>Self gravity not large enough to make it round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28600" y="0"/>
            <a:ext cx="7924800" cy="2236537"/>
          </a:xfrm>
          <a:prstGeom prst="rect">
            <a:avLst/>
          </a:prstGeom>
        </p:spPr>
        <p:txBody>
          <a:bodyPr rIns="133350"/>
          <a:lstStyle>
            <a:lvl1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sym typeface="Gill Sans" charset="0"/>
              </a:defRPr>
            </a:lvl1pPr>
            <a:lvl2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498475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955675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1412875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1870075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indent="0" eaLnBrk="1" hangingPunct="1">
              <a:defRPr/>
            </a:pPr>
            <a:r>
              <a:rPr lang="en-US" sz="3200" dirty="0" smtClean="0">
                <a:latin typeface="Gill Sans" charset="0"/>
                <a:ea typeface="ヒラギノ角ゴ ProN W3" charset="0"/>
                <a:cs typeface="ヒラギノ角ゴ ProN W3" charset="0"/>
              </a:rPr>
              <a:t>Core accretion: dust grains + pebbles stuck together to form larger bodies</a:t>
            </a:r>
            <a:endParaRPr lang="en-US" sz="3200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6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tokawaNov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799"/>
            <a:ext cx="3505200" cy="506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109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sp>
        <p:nvSpPr>
          <p:cNvPr id="101378" name="Rectangle 2"/>
          <p:cNvSpPr>
            <a:spLocks/>
          </p:cNvSpPr>
          <p:nvPr/>
        </p:nvSpPr>
        <p:spPr bwMode="auto">
          <a:xfrm>
            <a:off x="6769100" y="6613525"/>
            <a:ext cx="2374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/>
          <a:lstStyle/>
          <a:p>
            <a:pPr marL="41275" algn="r">
              <a:spcBef>
                <a:spcPts val="650"/>
              </a:spcBef>
            </a:pPr>
            <a:r>
              <a:rPr lang="en-US" sz="1000">
                <a:solidFill>
                  <a:srgbClr val="FFCD7F"/>
                </a:solidFill>
                <a:cs typeface="Times" charset="0"/>
              </a:rPr>
              <a:t>Page     </a:t>
            </a:r>
          </a:p>
        </p:txBody>
      </p:sp>
      <p:pic>
        <p:nvPicPr>
          <p:cNvPr id="10137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-76200"/>
            <a:ext cx="7162800" cy="1295400"/>
          </a:xfrm>
        </p:spPr>
        <p:txBody>
          <a:bodyPr rIns="133350"/>
          <a:lstStyle/>
          <a:p>
            <a:pPr indent="0" eaLnBrk="1" hangingPunct="1">
              <a:defRPr/>
            </a:pP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Unanticipated characteristics of extra-solar planets</a:t>
            </a: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 rIns="133350"/>
          <a:lstStyle/>
          <a:p>
            <a:pPr eaLnBrk="1" hangingPunct="1">
              <a:spcBef>
                <a:spcPts val="2900"/>
              </a:spcBef>
              <a:defRPr/>
            </a:pP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Much higher eccentricity in most of their orbits</a:t>
            </a:r>
          </a:p>
          <a:p>
            <a:pPr eaLnBrk="1" hangingPunct="1">
              <a:spcBef>
                <a:spcPts val="2900"/>
              </a:spcBef>
              <a:defRPr/>
            </a:pP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Much higher fraction of planets very close to their parent </a:t>
            </a: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stars.</a:t>
            </a:r>
          </a:p>
          <a:p>
            <a:pPr eaLnBrk="1" hangingPunct="1">
              <a:spcBef>
                <a:spcPts val="2900"/>
              </a:spcBef>
              <a:defRPr/>
            </a:pPr>
            <a:r>
              <a:rPr lang="en-US" dirty="0" smtClean="0">
                <a:latin typeface="Gill Sans" charset="0"/>
                <a:ea typeface="ヒラギノ角ゴ ProN W3" charset="0"/>
                <a:cs typeface="ヒラギノ角ゴ ProN W3" charset="0"/>
              </a:rPr>
              <a:t>Many of these have masses comparable to Jupiter’s.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eaLnBrk="1" hangingPunct="1">
              <a:spcBef>
                <a:spcPts val="2900"/>
              </a:spcBef>
              <a:defRPr/>
            </a:pP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Many planets are </a:t>
            </a:r>
            <a:r>
              <a:rPr lang="ja-JP" altLang="en-US" dirty="0">
                <a:latin typeface="Gill Sans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super-Jupiters</a:t>
            </a:r>
            <a:r>
              <a:rPr lang="ja-JP" altLang="en-US" dirty="0">
                <a:latin typeface="Gill Sans" charset="0"/>
                <a:ea typeface="ヒラギノ角ゴ ProN W3" charset="0"/>
                <a:cs typeface="ヒラギノ角ゴ ProN W3" charset="0"/>
              </a:rPr>
              <a:t>”</a:t>
            </a: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</a:rPr>
              <a:t> (up to 10 times more massive than Jupiter)</a:t>
            </a:r>
          </a:p>
        </p:txBody>
      </p:sp>
    </p:spTree>
    <p:extLst>
      <p:ext uri="{BB962C8B-B14F-4D97-AF65-F5344CB8AC3E}">
        <p14:creationId xmlns:p14="http://schemas.microsoft.com/office/powerpoint/2010/main" val="3109918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Line 1"/>
          <p:cNvSpPr>
            <a:spLocks noChangeShapeType="1"/>
          </p:cNvSpPr>
          <p:nvPr/>
        </p:nvSpPr>
        <p:spPr bwMode="auto">
          <a:xfrm rot="10800000" flipH="1">
            <a:off x="3048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sp>
        <p:nvSpPr>
          <p:cNvPr id="102402" name="Rectangle 2"/>
          <p:cNvSpPr>
            <a:spLocks/>
          </p:cNvSpPr>
          <p:nvPr/>
        </p:nvSpPr>
        <p:spPr bwMode="auto">
          <a:xfrm>
            <a:off x="6769100" y="6613525"/>
            <a:ext cx="2374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/>
          <a:lstStyle/>
          <a:p>
            <a:pPr marL="41275" algn="r">
              <a:spcBef>
                <a:spcPts val="650"/>
              </a:spcBef>
            </a:pPr>
            <a:r>
              <a:rPr lang="en-US" sz="1000">
                <a:solidFill>
                  <a:srgbClr val="FFCD7F"/>
                </a:solidFill>
                <a:cs typeface="Times" charset="0"/>
              </a:rPr>
              <a:t>Page     </a:t>
            </a:r>
          </a:p>
        </p:txBody>
      </p:sp>
      <p:pic>
        <p:nvPicPr>
          <p:cNvPr id="10240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>
          <a:xfrm>
            <a:off x="520700" y="0"/>
            <a:ext cx="6819900" cy="1320800"/>
          </a:xfrm>
        </p:spPr>
        <p:txBody>
          <a:bodyPr rIns="133350"/>
          <a:lstStyle/>
          <a:p>
            <a:pPr indent="0" eaLnBrk="1" hangingPunct="1">
              <a:defRPr/>
            </a:pPr>
            <a:r>
              <a:rPr lang="en-US" sz="4200" dirty="0">
                <a:latin typeface="Gill Sans" charset="0"/>
                <a:ea typeface="ヒラギノ角ゴ ProN W3" charset="0"/>
                <a:cs typeface="ヒラギノ角ゴ ProN W3" charset="0"/>
              </a:rPr>
              <a:t>Eccentric Orbits</a:t>
            </a:r>
          </a:p>
        </p:txBody>
      </p:sp>
      <p:pic>
        <p:nvPicPr>
          <p:cNvPr id="10240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1701800"/>
            <a:ext cx="6024562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6183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7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1600200"/>
            <a:ext cx="36576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Orbits of some extrasolar planets are much more elongated (have a greater eccentricity) than those in our solar system.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/>
          </a:p>
        </p:txBody>
      </p:sp>
      <p:pic>
        <p:nvPicPr>
          <p:cNvPr id="1481740" name="Picture 12" descr="13_13_FigureB-Unan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09"/>
          <a:stretch>
            <a:fillRect/>
          </a:stretch>
        </p:blipFill>
        <p:spPr bwMode="auto">
          <a:xfrm>
            <a:off x="319088" y="1438275"/>
            <a:ext cx="47244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1"/>
          <p:cNvSpPr>
            <a:spLocks noChangeShapeType="1"/>
          </p:cNvSpPr>
          <p:nvPr/>
        </p:nvSpPr>
        <p:spPr bwMode="auto">
          <a:xfrm rot="10800000" flipH="1">
            <a:off x="228600" y="1219200"/>
            <a:ext cx="7416800" cy="15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ffectLst>
            <a:outerShdw blurRad="63500" dist="12700" dir="2700000" algn="ctr" rotWithShape="0">
              <a:srgbClr val="232323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ヒラギノ明朝 ProN W3" charset="-128"/>
              <a:cs typeface="ヒラギノ明朝 ProN W3" charset="-128"/>
            </a:endParaRPr>
          </a:p>
        </p:txBody>
      </p:sp>
      <p:pic>
        <p:nvPicPr>
          <p:cNvPr id="6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88" y="77788"/>
            <a:ext cx="154146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444500" y="0"/>
            <a:ext cx="6819900" cy="1320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133350" bIns="50800" numCol="1" anchor="ctr" anchorCtr="0" compatLnSpc="1">
            <a:prstTxWarp prst="textNoShape">
              <a:avLst/>
            </a:prstTxWarp>
          </a:bodyPr>
          <a:lstStyle>
            <a:lvl1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sym typeface="Gill Sans" charset="0"/>
              </a:defRPr>
            </a:lvl1pPr>
            <a:lvl2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41275" indent="-41275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498475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955675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1412875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1870075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indent="0" eaLnBrk="1" hangingPunct="1">
              <a:defRPr/>
            </a:pPr>
            <a:r>
              <a:rPr lang="en-US" sz="4200" dirty="0" smtClean="0">
                <a:latin typeface="Gill Sans" charset="0"/>
                <a:ea typeface="ヒラギノ角ゴ ProN W3" charset="0"/>
                <a:cs typeface="ヒラギノ角ゴ ProN W3" charset="0"/>
              </a:rPr>
              <a:t>Eccentric Orbits</a:t>
            </a:r>
            <a:endParaRPr lang="en-US" sz="4200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902930"/>
      </p:ext>
    </p:extLst>
  </p:cSld>
  <p:clrMapOvr>
    <a:masterClrMapping/>
  </p:clrMapOvr>
  <p:transition xmlns:p14="http://schemas.microsoft.com/office/powerpoint/2010/main"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3399"/>
      </a:dk2>
      <a:lt2>
        <a:srgbClr val="000000"/>
      </a:lt2>
      <a:accent1>
        <a:srgbClr val="A8C2FF"/>
      </a:accent1>
      <a:accent2>
        <a:srgbClr val="333399"/>
      </a:accent2>
      <a:accent3>
        <a:srgbClr val="AAADCA"/>
      </a:accent3>
      <a:accent4>
        <a:srgbClr val="DADADA"/>
      </a:accent4>
      <a:accent5>
        <a:srgbClr val="D1DD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8C2FF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8C2FF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ecture10.v2">
  <a:themeElements>
    <a:clrScheme name="">
      <a:dk1>
        <a:srgbClr val="000000"/>
      </a:dk1>
      <a:lt1>
        <a:srgbClr val="FFFFFF"/>
      </a:lt1>
      <a:dk2>
        <a:srgbClr val="003399"/>
      </a:dk2>
      <a:lt2>
        <a:srgbClr val="000000"/>
      </a:lt2>
      <a:accent1>
        <a:srgbClr val="A8C2FF"/>
      </a:accent1>
      <a:accent2>
        <a:srgbClr val="333399"/>
      </a:accent2>
      <a:accent3>
        <a:srgbClr val="AAADCA"/>
      </a:accent3>
      <a:accent4>
        <a:srgbClr val="DADADA"/>
      </a:accent4>
      <a:accent5>
        <a:srgbClr val="D1DDF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cture10.v2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8C2FF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8C2FF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Lecture10.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Pages>0</Pages>
  <Words>1887</Words>
  <Characters>0</Characters>
  <Application>Microsoft Macintosh PowerPoint</Application>
  <PresentationFormat>On-screen Show (4:3)</PresentationFormat>
  <Lines>0</Lines>
  <Paragraphs>245</Paragraphs>
  <Slides>47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Times</vt:lpstr>
      <vt:lpstr>ヒラギノ明朝 ProN W3</vt:lpstr>
      <vt:lpstr>Arial</vt:lpstr>
      <vt:lpstr>Gill Sans</vt:lpstr>
      <vt:lpstr>ヒラギノ角ゴ ProN W3</vt:lpstr>
      <vt:lpstr>ヒラギノ角ゴ Pro W3</vt:lpstr>
      <vt:lpstr>ＭＳ Ｐゴシック</vt:lpstr>
      <vt:lpstr>Times New Roman</vt:lpstr>
      <vt:lpstr>Helvetica</vt:lpstr>
      <vt:lpstr>ヒラギノ角ゴ ProN W6</vt:lpstr>
      <vt:lpstr>Arial Bold Italic</vt:lpstr>
      <vt:lpstr>Trebuchet MS</vt:lpstr>
      <vt:lpstr>Arial Italic</vt:lpstr>
      <vt:lpstr>Lucida Grande</vt:lpstr>
      <vt:lpstr>Title &amp; Subtitle</vt:lpstr>
      <vt:lpstr>Lecture10.v2</vt:lpstr>
      <vt:lpstr>Lecture 9: More About Extrasolar Planets</vt:lpstr>
      <vt:lpstr>Outline of lecture</vt:lpstr>
      <vt:lpstr>Phases in the evolution of protplanetary disks: theory</vt:lpstr>
      <vt:lpstr>PowerPoint Presentation</vt:lpstr>
      <vt:lpstr>PowerPoint Presentation</vt:lpstr>
      <vt:lpstr>PowerPoint Presentation</vt:lpstr>
      <vt:lpstr>Unanticipated characteristics of extra-solar planets</vt:lpstr>
      <vt:lpstr>Eccentric Orbits</vt:lpstr>
      <vt:lpstr>PowerPoint Presentation</vt:lpstr>
      <vt:lpstr>Eccentric Orbits</vt:lpstr>
      <vt:lpstr>The shortest period exoplanets have orbits close to circular</vt:lpstr>
      <vt:lpstr>Many extrasolar planets are very close to parent stars</vt:lpstr>
      <vt:lpstr>Hot Jupiters: very close to parent stars</vt:lpstr>
      <vt:lpstr>PowerPoint Presentation</vt:lpstr>
      <vt:lpstr>PowerPoint Presentation</vt:lpstr>
      <vt:lpstr>Role of the “frost line”  or “ice line”</vt:lpstr>
      <vt:lpstr>New evidence that the “ice line” is real in other solar systems</vt:lpstr>
      <vt:lpstr>New evidence that the “ice line” is real in other solar systems</vt:lpstr>
      <vt:lpstr>How are giant extrasolar planets formed?</vt:lpstr>
      <vt:lpstr>This is the “paradigm shift”</vt:lpstr>
      <vt:lpstr>Theories for how giant planets got so close to their stars</vt:lpstr>
      <vt:lpstr>Planetary Migration in a  massive disk</vt:lpstr>
      <vt:lpstr>1. Planet formation in gaseous disk</vt:lpstr>
      <vt:lpstr>Computer simulation by Armitage</vt:lpstr>
      <vt:lpstr>YouTube videos: planet migration</vt:lpstr>
      <vt:lpstr>Hypothesis 2:  Gravitational Encounters</vt:lpstr>
      <vt:lpstr>Orbital Resonances</vt:lpstr>
      <vt:lpstr>Thought Question  What happens in a gravitational encounter that allows a planet’s orbit to move inward? </vt:lpstr>
      <vt:lpstr>Thought Question  What happens in a gravitational encounter that allows a planet’s orbit to move inward?</vt:lpstr>
      <vt:lpstr>PowerPoint Presentation</vt:lpstr>
      <vt:lpstr>What have we learned?</vt:lpstr>
      <vt:lpstr>Parent stars of extrasolar planets</vt:lpstr>
      <vt:lpstr>PowerPoint Presentation</vt:lpstr>
      <vt:lpstr>Atmospheres of exoplanets:  How do we learn about them?</vt:lpstr>
      <vt:lpstr>Transits and Eclipses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in the spectrum of  planet Hat-p-1b</vt:lpstr>
      <vt:lpstr>Surface Temperature Map</vt:lpstr>
      <vt:lpstr>Beta Pictoris b spectrum, Gemini Planet Imager (direct imaging with adaptive optics)</vt:lpstr>
      <vt:lpstr>PowerPoint Presentation</vt:lpstr>
      <vt:lpstr>PowerPoint Presentation</vt:lpstr>
      <vt:lpstr>Future ambitious space missions to detect Earth-like planets</vt:lpstr>
      <vt:lpstr>Ambitious space mission:  giant starshade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Claire Max</dc:creator>
  <cp:keywords/>
  <dc:description/>
  <cp:lastModifiedBy>Claire Max</cp:lastModifiedBy>
  <cp:revision>109</cp:revision>
  <cp:lastPrinted>2014-05-01T08:42:09Z</cp:lastPrinted>
  <dcterms:created xsi:type="dcterms:W3CDTF">2010-10-18T22:17:38Z</dcterms:created>
  <dcterms:modified xsi:type="dcterms:W3CDTF">2014-05-01T08:44:59Z</dcterms:modified>
</cp:coreProperties>
</file>